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handoutMasterIdLst>
    <p:handoutMasterId r:id="rId24"/>
  </p:handoutMasterIdLst>
  <p:sldIdLst>
    <p:sldId id="325" r:id="rId2"/>
    <p:sldId id="287" r:id="rId3"/>
    <p:sldId id="288" r:id="rId4"/>
    <p:sldId id="281" r:id="rId5"/>
    <p:sldId id="316" r:id="rId6"/>
    <p:sldId id="285" r:id="rId7"/>
    <p:sldId id="277" r:id="rId8"/>
    <p:sldId id="278" r:id="rId9"/>
    <p:sldId id="322" r:id="rId10"/>
    <p:sldId id="291" r:id="rId11"/>
    <p:sldId id="306" r:id="rId12"/>
    <p:sldId id="292" r:id="rId13"/>
    <p:sldId id="317" r:id="rId14"/>
    <p:sldId id="327" r:id="rId15"/>
    <p:sldId id="266" r:id="rId16"/>
    <p:sldId id="275" r:id="rId17"/>
    <p:sldId id="276" r:id="rId18"/>
    <p:sldId id="279" r:id="rId19"/>
    <p:sldId id="282" r:id="rId20"/>
    <p:sldId id="310" r:id="rId21"/>
    <p:sldId id="326"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scaleToFitPaper="1" frameSlides="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998"/>
    <p:restoredTop sz="85640" autoAdjust="0"/>
  </p:normalViewPr>
  <p:slideViewPr>
    <p:cSldViewPr snapToGrid="0" snapToObjects="1">
      <p:cViewPr varScale="1">
        <p:scale>
          <a:sx n="115" d="100"/>
          <a:sy n="115" d="100"/>
        </p:scale>
        <p:origin x="1168" y="192"/>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ED59CCF-021D-B143-BB3A-0B1BA6F59F38}" type="datetimeFigureOut">
              <a:rPr lang="en-US" smtClean="0"/>
              <a:t>1/8/23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4E5916E-5770-D04D-A976-F7F9250CFDB1}" type="slidenum">
              <a:rPr lang="en-US" smtClean="0"/>
              <a:t>‹#›</a:t>
            </a:fld>
            <a:endParaRPr lang="en-US"/>
          </a:p>
        </p:txBody>
      </p:sp>
    </p:spTree>
    <p:extLst>
      <p:ext uri="{BB962C8B-B14F-4D97-AF65-F5344CB8AC3E}">
        <p14:creationId xmlns:p14="http://schemas.microsoft.com/office/powerpoint/2010/main" val="314520563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1A67DE-2311-0C40-987F-3613AA1578E6}" type="datetimeFigureOut">
              <a:rPr lang="en-US" smtClean="0"/>
              <a:t>1/8/23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F3DC75F-9C97-F44A-9130-A6ACBB6F33A2}" type="slidenum">
              <a:rPr lang="en-US" smtClean="0"/>
              <a:t>‹#›</a:t>
            </a:fld>
            <a:endParaRPr lang="en-US"/>
          </a:p>
        </p:txBody>
      </p:sp>
    </p:spTree>
    <p:extLst>
      <p:ext uri="{BB962C8B-B14F-4D97-AF65-F5344CB8AC3E}">
        <p14:creationId xmlns:p14="http://schemas.microsoft.com/office/powerpoint/2010/main" val="280151350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Computation of the solution is carried out on a three-dimensional spatial grid. Increasing model resolution enables better resolution of processes, but this comes at considerable computational cost. For example, increasing horizontal resolution by a factor of 2 (say from 100 to 50 km</a:t>
            </a:r>
            <a:r>
              <a:rPr lang="en-US" baseline="30000" dirty="0"/>
              <a:t>2</a:t>
            </a:r>
            <a:r>
              <a:rPr lang="en-US" dirty="0"/>
              <a:t>) generally requires a factor of 2 decrease in time step for numerical stability. Thus, the overall computational cost is a factor of 8. Furthermore, to avoid distortion of the results, the horizontal resolution cannot be increased without concomitant increases in vertical resolution. Increasing complexity independently adds to the computational cost of a model, so a balance must be sought between resolution and complexity. In practice, the ensemble of these considerations has led to an increase in atmospheric grid resolution from ~500 km to ~100 km in state-of-the-science climate models since the 1970s.</a:t>
            </a:r>
          </a:p>
          <a:p>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There is considerable evidence that refining the horizontal spatial resolution of climate models improves the fidelity of their simulations. At the most fundamental level, increasing resolution should improve the accuracy of the approximate numerical solutions of the governing equations that are at the heart of climate simulation. However, because the climate system is complex and nonlinear, numerical accuracy in solving the dynamical equations is a prerequisite to climate model fidelity, but is not the only consideration.</a:t>
            </a:r>
          </a:p>
          <a:p>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One of the more obvious impacts of improving climate model resolution is the representation of geographic features. Resolving continental topography, particularly mountain ranges and islands, can significantly improve the representation of atmospheric circulation. Examples include the South Asian monsoon region and the vicinities of the Rockies, Andes, Alps, and Caucasus, where the mountains alter the large-scale flow and give rise to small-scale eddies and instabilities. Resolving topography can also improve simulations of land-surface processes such as snowpack and runoff that rely strongly on </a:t>
            </a:r>
            <a:r>
              <a:rPr lang="en-US" dirty="0" err="1"/>
              <a:t>orographically</a:t>
            </a:r>
            <a:r>
              <a:rPr lang="en-US" dirty="0"/>
              <a:t> modulated precipitation and temperature (e.g., Leung and </a:t>
            </a:r>
            <a:r>
              <a:rPr lang="en-US" dirty="0" err="1"/>
              <a:t>Qian</a:t>
            </a:r>
            <a:r>
              <a:rPr lang="en-US" dirty="0"/>
              <a:t>, 2003) and may also have </a:t>
            </a:r>
            <a:r>
              <a:rPr lang="en-US" dirty="0" err="1"/>
              <a:t>upscaled</a:t>
            </a:r>
            <a:r>
              <a:rPr lang="en-US" dirty="0"/>
              <a:t> or downstream effects on atmospheric circulation (e.g., Gent et al., 2010) and clouds (e.g., Richter and </a:t>
            </a:r>
            <a:r>
              <a:rPr lang="en-US" dirty="0" err="1"/>
              <a:t>Mechoso</a:t>
            </a:r>
            <a:r>
              <a:rPr lang="en-US" dirty="0"/>
              <a:t>, 2006). Similarly, weather and climate variability associated with landscape heterogeneity, as well as coastal winds influenced by local topography and coastlines, are better represented in models with refined spatial resolution, which can also lead to improved simulation of tropical variability through improved coastal forcing (Navarra et al., 2008).</a:t>
            </a:r>
          </a:p>
          <a:p>
            <a:endParaRPr lang="en-US" dirty="0"/>
          </a:p>
          <a:p>
            <a:r>
              <a:rPr lang="en-US" dirty="0"/>
              <a:t>Finally, there is evidence of feedbacks that are strongly dependent on model resolution and that therefore influence a model’s response to perturbations, for example:</a:t>
            </a:r>
          </a:p>
          <a:p>
            <a:r>
              <a:rPr lang="en-US" dirty="0"/>
              <a:t>•  atmospheric blocking, which is dependent on the feedbacks between the large-scale atmospheric circulation and </a:t>
            </a:r>
            <a:r>
              <a:rPr lang="en-US" dirty="0" err="1"/>
              <a:t>mesoscale</a:t>
            </a:r>
            <a:r>
              <a:rPr lang="en-US" dirty="0"/>
              <a:t> eddies (Jung et al., 2011);</a:t>
            </a:r>
          </a:p>
          <a:p>
            <a:r>
              <a:rPr lang="en-US" dirty="0"/>
              <a:t>•  feedbacks between western boundary currents with sharp temperature gradients in the ocean and the overlying atmospheric circulation (Bryan et al., 2010; </a:t>
            </a:r>
            <a:r>
              <a:rPr lang="en-US" dirty="0" err="1"/>
              <a:t>Minobe</a:t>
            </a:r>
            <a:r>
              <a:rPr lang="en-US" dirty="0"/>
              <a:t> et al., 2008);</a:t>
            </a:r>
          </a:p>
          <a:p>
            <a:r>
              <a:rPr lang="en-US" dirty="0"/>
              <a:t>•  feedbacks between tropical instability waves in the ocean and wind speed in atmospheric eddies (</a:t>
            </a:r>
            <a:r>
              <a:rPr lang="en-US" dirty="0" err="1"/>
              <a:t>Chelton</a:t>
            </a:r>
            <a:r>
              <a:rPr lang="en-US" dirty="0"/>
              <a:t> and </a:t>
            </a:r>
            <a:r>
              <a:rPr lang="en-US" dirty="0" err="1"/>
              <a:t>Xie</a:t>
            </a:r>
            <a:r>
              <a:rPr lang="en-US" dirty="0"/>
              <a:t>, 2010);</a:t>
            </a:r>
          </a:p>
          <a:p>
            <a:r>
              <a:rPr lang="en-US" dirty="0"/>
              <a:t>•  air-sea interactions in presence of a sea-ice cover, which depend on the accuracy of detailed representation of sea-ice states, including ice edge position, thickness distribution, and deformations; and</a:t>
            </a:r>
          </a:p>
          <a:p>
            <a:r>
              <a:rPr lang="en-US" dirty="0"/>
              <a:t>•  ice sheet-ocean interactions, which require representation of local flow under and into the ice, including fjord circulation and exchanges.</a:t>
            </a:r>
          </a:p>
          <a:p>
            <a:endParaRPr lang="en-US" dirty="0"/>
          </a:p>
        </p:txBody>
      </p:sp>
      <p:sp>
        <p:nvSpPr>
          <p:cNvPr id="4" name="Slide Number Placeholder 3"/>
          <p:cNvSpPr>
            <a:spLocks noGrp="1"/>
          </p:cNvSpPr>
          <p:nvPr>
            <p:ph type="sldNum" sz="quarter" idx="10"/>
          </p:nvPr>
        </p:nvSpPr>
        <p:spPr/>
        <p:txBody>
          <a:bodyPr/>
          <a:lstStyle/>
          <a:p>
            <a:fld id="{CF3DC75F-9C97-F44A-9130-A6ACBB6F33A2}" type="slidenum">
              <a:rPr lang="en-US" smtClean="0"/>
              <a:t>4</a:t>
            </a:fld>
            <a:endParaRPr lang="en-US"/>
          </a:p>
        </p:txBody>
      </p:sp>
    </p:spTree>
    <p:extLst>
      <p:ext uri="{BB962C8B-B14F-4D97-AF65-F5344CB8AC3E}">
        <p14:creationId xmlns:p14="http://schemas.microsoft.com/office/powerpoint/2010/main" val="744020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baseline="0" dirty="0">
                <a:solidFill>
                  <a:schemeClr val="tx1"/>
                </a:solidFill>
                <a:latin typeface="+mn-lt"/>
                <a:ea typeface="+mn-ea"/>
                <a:cs typeface="+mn-cs"/>
              </a:rPr>
              <a:t>Figure 6.1. Surface-Current Speed in Two Simulations of the Southern Ocean in Low- and High-Resolution Ocean Models.</a:t>
            </a:r>
          </a:p>
          <a:p>
            <a:r>
              <a:rPr lang="en-US" sz="1200" b="0" kern="1200" baseline="0" dirty="0">
                <a:solidFill>
                  <a:schemeClr val="tx1"/>
                </a:solidFill>
                <a:latin typeface="+mn-lt"/>
                <a:ea typeface="+mn-ea"/>
                <a:cs typeface="+mn-cs"/>
              </a:rPr>
              <a:t>[From Fig. 6 in R. </a:t>
            </a:r>
            <a:r>
              <a:rPr lang="en-US" sz="1200" b="0" kern="1200" baseline="0" dirty="0" err="1">
                <a:solidFill>
                  <a:schemeClr val="tx1"/>
                </a:solidFill>
                <a:latin typeface="+mn-lt"/>
                <a:ea typeface="+mn-ea"/>
                <a:cs typeface="+mn-cs"/>
              </a:rPr>
              <a:t>Hallberg</a:t>
            </a:r>
            <a:r>
              <a:rPr lang="en-US" sz="1200" b="0" kern="1200" baseline="0" dirty="0">
                <a:solidFill>
                  <a:schemeClr val="tx1"/>
                </a:solidFill>
                <a:latin typeface="+mn-lt"/>
                <a:ea typeface="+mn-ea"/>
                <a:cs typeface="+mn-cs"/>
              </a:rPr>
              <a:t> and A. </a:t>
            </a:r>
            <a:r>
              <a:rPr lang="en-US" sz="1200" b="0" kern="1200" baseline="0" dirty="0" err="1">
                <a:solidFill>
                  <a:schemeClr val="tx1"/>
                </a:solidFill>
                <a:latin typeface="+mn-lt"/>
                <a:ea typeface="+mn-ea"/>
                <a:cs typeface="+mn-cs"/>
              </a:rPr>
              <a:t>Gnanadesikam</a:t>
            </a:r>
            <a:r>
              <a:rPr lang="en-US" sz="1200" b="0" kern="1200" baseline="0" dirty="0">
                <a:solidFill>
                  <a:schemeClr val="tx1"/>
                </a:solidFill>
                <a:latin typeface="+mn-lt"/>
                <a:ea typeface="+mn-ea"/>
                <a:cs typeface="+mn-cs"/>
              </a:rPr>
              <a:t> 2006:The role of eddies in determining the structure and response of the wind-driven Southern Hemisphere overturning: Results from the modeling eddies in the Southern Ocean (MESO) project. </a:t>
            </a:r>
            <a:r>
              <a:rPr lang="en-US" sz="1200" b="0" i="1" kern="1200" baseline="0" dirty="0">
                <a:solidFill>
                  <a:schemeClr val="tx1"/>
                </a:solidFill>
                <a:latin typeface="+mn-lt"/>
                <a:ea typeface="+mn-ea"/>
                <a:cs typeface="+mn-cs"/>
              </a:rPr>
              <a:t>J. Physical Oceanography</a:t>
            </a:r>
            <a:r>
              <a:rPr lang="en-US" sz="1200" b="0" i="0" kern="1200" baseline="0" dirty="0">
                <a:solidFill>
                  <a:schemeClr val="tx1"/>
                </a:solidFill>
                <a:latin typeface="+mn-lt"/>
                <a:ea typeface="+mn-ea"/>
                <a:cs typeface="+mn-cs"/>
              </a:rPr>
              <a:t>, </a:t>
            </a:r>
            <a:r>
              <a:rPr lang="en-US" sz="1200" b="1" i="0" kern="1200" baseline="0" dirty="0">
                <a:solidFill>
                  <a:schemeClr val="tx1"/>
                </a:solidFill>
                <a:latin typeface="+mn-lt"/>
                <a:ea typeface="+mn-ea"/>
                <a:cs typeface="+mn-cs"/>
              </a:rPr>
              <a:t>36</a:t>
            </a:r>
            <a:r>
              <a:rPr lang="en-US" sz="1200" b="0" i="0" kern="1200" baseline="0" dirty="0">
                <a:solidFill>
                  <a:schemeClr val="tx1"/>
                </a:solidFill>
                <a:latin typeface="+mn-lt"/>
                <a:ea typeface="+mn-ea"/>
                <a:cs typeface="+mn-cs"/>
              </a:rPr>
              <a:t>, 2232–2252. Reproduced by permission of the American Meteorological Society (AMS).]</a:t>
            </a:r>
            <a:endParaRPr lang="en-US" baseline="0" dirty="0"/>
          </a:p>
        </p:txBody>
      </p:sp>
      <p:sp>
        <p:nvSpPr>
          <p:cNvPr id="4" name="Slide Number Placeholder 3"/>
          <p:cNvSpPr>
            <a:spLocks noGrp="1"/>
          </p:cNvSpPr>
          <p:nvPr>
            <p:ph type="sldNum" sz="quarter" idx="10"/>
          </p:nvPr>
        </p:nvSpPr>
        <p:spPr/>
        <p:txBody>
          <a:bodyPr/>
          <a:lstStyle/>
          <a:p>
            <a:fld id="{CF3DC75F-9C97-F44A-9130-A6ACBB6F33A2}" type="slidenum">
              <a:rPr lang="en-US" smtClean="0"/>
              <a:t>7</a:t>
            </a:fld>
            <a:endParaRPr lang="en-US"/>
          </a:p>
        </p:txBody>
      </p:sp>
    </p:spTree>
    <p:extLst>
      <p:ext uri="{BB962C8B-B14F-4D97-AF65-F5344CB8AC3E}">
        <p14:creationId xmlns:p14="http://schemas.microsoft.com/office/powerpoint/2010/main" val="825138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0" dirty="0">
                <a:solidFill>
                  <a:schemeClr val="tx1"/>
                </a:solidFill>
                <a:latin typeface="+mn-lt"/>
                <a:ea typeface="+mn-ea"/>
                <a:cs typeface="+mn-cs"/>
              </a:rPr>
              <a:t>FIGURE1.4 Annual-meanprecipitationinthewesternUnitedStatessimulatedbyaclimatemodelwith three different resolutions (300, 75, and 50 km) compared with observational data (VEMAP) at 50-km </a:t>
            </a:r>
            <a:r>
              <a:rPr lang="en-US" sz="1200" kern="1200" baseline="0" dirty="0" err="1">
                <a:solidFill>
                  <a:schemeClr val="tx1"/>
                </a:solidFill>
                <a:latin typeface="+mn-lt"/>
                <a:ea typeface="+mn-ea"/>
                <a:cs typeface="+mn-cs"/>
              </a:rPr>
              <a:t>reso</a:t>
            </a:r>
            <a:r>
              <a:rPr lang="en-US" sz="1200" kern="1200" baseline="0" dirty="0">
                <a:solidFill>
                  <a:schemeClr val="tx1"/>
                </a:solidFill>
                <a:latin typeface="+mn-lt"/>
                <a:ea typeface="+mn-ea"/>
                <a:cs typeface="+mn-cs"/>
              </a:rPr>
              <a:t>- </a:t>
            </a:r>
            <a:r>
              <a:rPr lang="en-US" sz="1200" kern="1200" baseline="0" dirty="0" err="1">
                <a:solidFill>
                  <a:schemeClr val="tx1"/>
                </a:solidFill>
                <a:latin typeface="+mn-lt"/>
                <a:ea typeface="+mn-ea"/>
                <a:cs typeface="+mn-cs"/>
              </a:rPr>
              <a:t>lution</a:t>
            </a:r>
            <a:r>
              <a:rPr lang="en-US" sz="1200" kern="1200" baseline="0" dirty="0">
                <a:solidFill>
                  <a:schemeClr val="tx1"/>
                </a:solidFill>
                <a:latin typeface="+mn-lt"/>
                <a:ea typeface="+mn-ea"/>
                <a:cs typeface="+mn-cs"/>
              </a:rPr>
              <a:t>. The higher-resolution model (c) shows better agreement with observations (d). SOURCES: Walter, 2002, based on Figure 13 in Duffy et al., 2003.</a:t>
            </a:r>
            <a:endParaRPr lang="en-US" baseline="0" dirty="0"/>
          </a:p>
        </p:txBody>
      </p:sp>
      <p:sp>
        <p:nvSpPr>
          <p:cNvPr id="4" name="Slide Number Placeholder 3"/>
          <p:cNvSpPr>
            <a:spLocks noGrp="1"/>
          </p:cNvSpPr>
          <p:nvPr>
            <p:ph type="sldNum" sz="quarter" idx="10"/>
          </p:nvPr>
        </p:nvSpPr>
        <p:spPr/>
        <p:txBody>
          <a:bodyPr/>
          <a:lstStyle/>
          <a:p>
            <a:fld id="{CF3DC75F-9C97-F44A-9130-A6ACBB6F33A2}" type="slidenum">
              <a:rPr lang="en-US" smtClean="0"/>
              <a:t>8</a:t>
            </a:fld>
            <a:endParaRPr lang="en-US"/>
          </a:p>
        </p:txBody>
      </p:sp>
    </p:spTree>
    <p:extLst>
      <p:ext uri="{BB962C8B-B14F-4D97-AF65-F5344CB8AC3E}">
        <p14:creationId xmlns:p14="http://schemas.microsoft.com/office/powerpoint/2010/main" val="1872884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Fig</a:t>
            </a:r>
            <a:r>
              <a:rPr lang="en-US" sz="1200" b="1" kern="1200" baseline="0" dirty="0">
                <a:solidFill>
                  <a:schemeClr val="tx1"/>
                </a:solidFill>
                <a:latin typeface="+mn-lt"/>
                <a:ea typeface="+mn-ea"/>
                <a:cs typeface="+mn-cs"/>
              </a:rPr>
              <a:t>ure 2.5. Model Metrics for 23 Different Climate Fields.</a:t>
            </a:r>
          </a:p>
          <a:p>
            <a:r>
              <a:rPr lang="en-US" sz="1200" b="0" kern="1200" baseline="0" dirty="0">
                <a:solidFill>
                  <a:schemeClr val="tx1"/>
                </a:solidFill>
                <a:latin typeface="+mn-lt"/>
                <a:ea typeface="+mn-ea"/>
                <a:cs typeface="+mn-cs"/>
              </a:rPr>
              <a:t>Values less than 0 indicate an error less than the average CMIP3 model, while values greater than 0 are more than the </a:t>
            </a:r>
            <a:r>
              <a:rPr lang="en-US" sz="1200" b="0" kern="1200" baseline="0" dirty="0" err="1">
                <a:solidFill>
                  <a:schemeClr val="tx1"/>
                </a:solidFill>
                <a:latin typeface="+mn-lt"/>
                <a:ea typeface="+mn-ea"/>
                <a:cs typeface="+mn-cs"/>
              </a:rPr>
              <a:t>average.The</a:t>
            </a:r>
            <a:r>
              <a:rPr lang="en-US" sz="1200" b="0" kern="1200" baseline="0" dirty="0">
                <a:solidFill>
                  <a:schemeClr val="tx1"/>
                </a:solidFill>
                <a:latin typeface="+mn-lt"/>
                <a:ea typeface="+mn-ea"/>
                <a:cs typeface="+mn-cs"/>
              </a:rPr>
              <a:t> black triangles connected by the black line show a total score obtained by averaging all 23 fields. Each tick mark represents a different model. [Figure adapted from P.J. </a:t>
            </a:r>
            <a:r>
              <a:rPr lang="en-US" sz="1200" b="0" kern="1200" baseline="0" dirty="0" err="1">
                <a:solidFill>
                  <a:schemeClr val="tx1"/>
                </a:solidFill>
                <a:latin typeface="+mn-lt"/>
                <a:ea typeface="+mn-ea"/>
                <a:cs typeface="+mn-cs"/>
              </a:rPr>
              <a:t>Gleckler</a:t>
            </a:r>
            <a:r>
              <a:rPr lang="en-US" sz="1200" b="0" kern="1200" baseline="0" dirty="0">
                <a:solidFill>
                  <a:schemeClr val="tx1"/>
                </a:solidFill>
                <a:latin typeface="+mn-lt"/>
                <a:ea typeface="+mn-ea"/>
                <a:cs typeface="+mn-cs"/>
              </a:rPr>
              <a:t>, K.E. Taylor, and C. </a:t>
            </a:r>
            <a:r>
              <a:rPr lang="en-US" sz="1200" b="0" kern="1200" baseline="0" dirty="0" err="1">
                <a:solidFill>
                  <a:schemeClr val="tx1"/>
                </a:solidFill>
                <a:latin typeface="+mn-lt"/>
                <a:ea typeface="+mn-ea"/>
                <a:cs typeface="+mn-cs"/>
              </a:rPr>
              <a:t>Doutriaux</a:t>
            </a:r>
            <a:r>
              <a:rPr lang="en-US" sz="1200" b="0" kern="1200" baseline="0" dirty="0">
                <a:solidFill>
                  <a:schemeClr val="tx1"/>
                </a:solidFill>
                <a:latin typeface="+mn-lt"/>
                <a:ea typeface="+mn-ea"/>
                <a:cs typeface="+mn-cs"/>
              </a:rPr>
              <a:t> 2008: Performance metrics for climate models. </a:t>
            </a:r>
            <a:r>
              <a:rPr lang="en-US" sz="1200" b="0" i="1" kern="1200" baseline="0" dirty="0">
                <a:solidFill>
                  <a:schemeClr val="tx1"/>
                </a:solidFill>
                <a:latin typeface="+mn-lt"/>
                <a:ea typeface="+mn-ea"/>
                <a:cs typeface="+mn-cs"/>
              </a:rPr>
              <a:t>J. Geophysical Research</a:t>
            </a:r>
            <a:r>
              <a:rPr lang="en-US" sz="1200" b="0" i="0" kern="1200" baseline="0" dirty="0">
                <a:solidFill>
                  <a:schemeClr val="tx1"/>
                </a:solidFill>
                <a:latin typeface="+mn-lt"/>
                <a:ea typeface="+mn-ea"/>
                <a:cs typeface="+mn-cs"/>
              </a:rPr>
              <a:t>, </a:t>
            </a:r>
            <a:r>
              <a:rPr lang="en-US" sz="1200" b="1" i="0" kern="1200" baseline="0" dirty="0">
                <a:solidFill>
                  <a:schemeClr val="tx1"/>
                </a:solidFill>
                <a:latin typeface="+mn-lt"/>
                <a:ea typeface="+mn-ea"/>
                <a:cs typeface="+mn-cs"/>
              </a:rPr>
              <a:t>113</a:t>
            </a:r>
            <a:r>
              <a:rPr lang="en-US" sz="1200" b="0" i="0" kern="1200" baseline="0" dirty="0">
                <a:solidFill>
                  <a:schemeClr val="tx1"/>
                </a:solidFill>
                <a:latin typeface="+mn-lt"/>
                <a:ea typeface="+mn-ea"/>
                <a:cs typeface="+mn-cs"/>
              </a:rPr>
              <a:t>, D06104, doi:10.1029/2007JD008972. Reproduced by permission of the American Geophysical Union (AGU).]</a:t>
            </a:r>
            <a:endParaRPr lang="en-US" baseline="0" dirty="0"/>
          </a:p>
        </p:txBody>
      </p:sp>
      <p:sp>
        <p:nvSpPr>
          <p:cNvPr id="4" name="Slide Number Placeholder 3"/>
          <p:cNvSpPr>
            <a:spLocks noGrp="1"/>
          </p:cNvSpPr>
          <p:nvPr>
            <p:ph type="sldNum" sz="quarter" idx="10"/>
          </p:nvPr>
        </p:nvSpPr>
        <p:spPr/>
        <p:txBody>
          <a:bodyPr/>
          <a:lstStyle/>
          <a:p>
            <a:fld id="{CF3DC75F-9C97-F44A-9130-A6ACBB6F33A2}" type="slidenum">
              <a:rPr lang="en-US" smtClean="0"/>
              <a:t>16</a:t>
            </a:fld>
            <a:endParaRPr lang="en-US"/>
          </a:p>
        </p:txBody>
      </p:sp>
    </p:spTree>
    <p:extLst>
      <p:ext uri="{BB962C8B-B14F-4D97-AF65-F5344CB8AC3E}">
        <p14:creationId xmlns:p14="http://schemas.microsoft.com/office/powerpoint/2010/main" val="28007608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baseline="0" dirty="0">
                <a:solidFill>
                  <a:schemeClr val="tx1"/>
                </a:solidFill>
                <a:latin typeface="+mn-lt"/>
                <a:ea typeface="+mn-ea"/>
                <a:cs typeface="+mn-cs"/>
              </a:rPr>
              <a:t>Figure 5.3a. Simulation of 20th Century Globally Averaged Surface Temperature from GFDL CM2.1.</a:t>
            </a:r>
          </a:p>
          <a:p>
            <a:r>
              <a:rPr lang="en-US" sz="1200" b="0" kern="1200" baseline="0" dirty="0">
                <a:solidFill>
                  <a:schemeClr val="tx1"/>
                </a:solidFill>
                <a:latin typeface="+mn-lt"/>
                <a:ea typeface="+mn-ea"/>
                <a:cs typeface="+mn-cs"/>
              </a:rPr>
              <a:t>“CRU” is the value based on the Climate Research Unit gridded observational </a:t>
            </a:r>
            <a:r>
              <a:rPr lang="en-US" sz="1200" b="0" kern="1200" baseline="0" dirty="0" err="1">
                <a:solidFill>
                  <a:schemeClr val="tx1"/>
                </a:solidFill>
                <a:latin typeface="+mn-lt"/>
                <a:ea typeface="+mn-ea"/>
                <a:cs typeface="+mn-cs"/>
              </a:rPr>
              <a:t>dataset,“IPCC</a:t>
            </a:r>
            <a:r>
              <a:rPr lang="en-US" sz="1200" b="0" kern="1200" baseline="0" dirty="0">
                <a:solidFill>
                  <a:schemeClr val="tx1"/>
                </a:solidFill>
                <a:latin typeface="+mn-lt"/>
                <a:ea typeface="+mn-ea"/>
                <a:cs typeface="+mn-cs"/>
              </a:rPr>
              <a:t> Mean” is the average value of all CMIP3 models, and “IPCC Mean </a:t>
            </a:r>
            <a:r>
              <a:rPr lang="en-US" sz="1200" b="0" kern="1200" baseline="0" dirty="0" err="1">
                <a:solidFill>
                  <a:schemeClr val="tx1"/>
                </a:solidFill>
                <a:latin typeface="+mn-lt"/>
                <a:ea typeface="+mn-ea"/>
                <a:cs typeface="+mn-cs"/>
              </a:rPr>
              <a:t>Volc</a:t>
            </a:r>
            <a:r>
              <a:rPr lang="en-US" sz="1200" b="0" kern="1200" baseline="0" dirty="0">
                <a:solidFill>
                  <a:schemeClr val="tx1"/>
                </a:solidFill>
                <a:latin typeface="+mn-lt"/>
                <a:ea typeface="+mn-ea"/>
                <a:cs typeface="+mn-cs"/>
              </a:rPr>
              <a:t>” is the average of all CMIP3 models that included volcanic forcing. Individual realizations of the CMIP3 20th Century experiment are denoted by the dotted curves labeled “run(1–3),” and the ensemble mean is marked “Mean.”</a:t>
            </a:r>
            <a:endParaRPr lang="en-US" baseline="0" dirty="0"/>
          </a:p>
        </p:txBody>
      </p:sp>
      <p:sp>
        <p:nvSpPr>
          <p:cNvPr id="4" name="Slide Number Placeholder 3"/>
          <p:cNvSpPr>
            <a:spLocks noGrp="1"/>
          </p:cNvSpPr>
          <p:nvPr>
            <p:ph type="sldNum" sz="quarter" idx="10"/>
          </p:nvPr>
        </p:nvSpPr>
        <p:spPr/>
        <p:txBody>
          <a:bodyPr/>
          <a:lstStyle/>
          <a:p>
            <a:fld id="{CF3DC75F-9C97-F44A-9130-A6ACBB6F33A2}" type="slidenum">
              <a:rPr lang="en-US" smtClean="0"/>
              <a:t>17</a:t>
            </a:fld>
            <a:endParaRPr lang="en-US"/>
          </a:p>
        </p:txBody>
      </p:sp>
    </p:spTree>
    <p:extLst>
      <p:ext uri="{BB962C8B-B14F-4D97-AF65-F5344CB8AC3E}">
        <p14:creationId xmlns:p14="http://schemas.microsoft.com/office/powerpoint/2010/main" val="31903900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climate modeling primer</a:t>
            </a:r>
          </a:p>
        </p:txBody>
      </p:sp>
      <p:sp>
        <p:nvSpPr>
          <p:cNvPr id="4" name="Slide Number Placeholder 3"/>
          <p:cNvSpPr>
            <a:spLocks noGrp="1"/>
          </p:cNvSpPr>
          <p:nvPr>
            <p:ph type="sldNum" sz="quarter" idx="10"/>
          </p:nvPr>
        </p:nvSpPr>
        <p:spPr/>
        <p:txBody>
          <a:bodyPr/>
          <a:lstStyle/>
          <a:p>
            <a:fld id="{CF3DC75F-9C97-F44A-9130-A6ACBB6F33A2}" type="slidenum">
              <a:rPr lang="en-US" smtClean="0"/>
              <a:t>19</a:t>
            </a:fld>
            <a:endParaRPr lang="en-US"/>
          </a:p>
        </p:txBody>
      </p:sp>
    </p:spTree>
    <p:extLst>
      <p:ext uri="{BB962C8B-B14F-4D97-AF65-F5344CB8AC3E}">
        <p14:creationId xmlns:p14="http://schemas.microsoft.com/office/powerpoint/2010/main" val="253301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9399D02-89AA-EC43-A3E6-3B1440441686}" type="datetimeFigureOut">
              <a:rPr lang="en-US" smtClean="0"/>
              <a:t>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137009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399D02-89AA-EC43-A3E6-3B1440441686}" type="datetimeFigureOut">
              <a:rPr lang="en-US" smtClean="0"/>
              <a:t>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1025671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399D02-89AA-EC43-A3E6-3B1440441686}" type="datetimeFigureOut">
              <a:rPr lang="en-US" smtClean="0"/>
              <a:t>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731188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71203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10319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5885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9399D02-89AA-EC43-A3E6-3B1440441686}" type="datetimeFigureOut">
              <a:rPr lang="en-US" smtClean="0"/>
              <a:t>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2090303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399D02-89AA-EC43-A3E6-3B1440441686}" type="datetimeFigureOut">
              <a:rPr lang="en-US" smtClean="0"/>
              <a:t>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224163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9399D02-89AA-EC43-A3E6-3B1440441686}" type="datetimeFigureOut">
              <a:rPr lang="en-US" smtClean="0"/>
              <a:t>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20593091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399D02-89AA-EC43-A3E6-3B1440441686}" type="datetimeFigureOut">
              <a:rPr lang="en-US" smtClean="0"/>
              <a:t>1/8/23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611810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9399D02-89AA-EC43-A3E6-3B1440441686}" type="datetimeFigureOut">
              <a:rPr lang="en-US" smtClean="0"/>
              <a:t>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19201534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399D02-89AA-EC43-A3E6-3B1440441686}" type="datetimeFigureOut">
              <a:rPr lang="en-US" smtClean="0"/>
              <a:t>1/8/23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3657174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399D02-89AA-EC43-A3E6-3B1440441686}" type="datetimeFigureOut">
              <a:rPr lang="en-US" smtClean="0"/>
              <a:t>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39271657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399D02-89AA-EC43-A3E6-3B1440441686}" type="datetimeFigureOut">
              <a:rPr lang="en-US" smtClean="0"/>
              <a:t>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C57117-EF7A-E645-933E-665E1FB5F50D}" type="slidenum">
              <a:rPr lang="en-US" smtClean="0"/>
              <a:t>‹#›</a:t>
            </a:fld>
            <a:endParaRPr lang="en-US"/>
          </a:p>
        </p:txBody>
      </p:sp>
    </p:spTree>
    <p:extLst>
      <p:ext uri="{BB962C8B-B14F-4D97-AF65-F5344CB8AC3E}">
        <p14:creationId xmlns:p14="http://schemas.microsoft.com/office/powerpoint/2010/main" val="2907953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399D02-89AA-EC43-A3E6-3B1440441686}" type="datetimeFigureOut">
              <a:rPr lang="en-US" smtClean="0"/>
              <a:t>1/8/23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C57117-EF7A-E645-933E-665E1FB5F50D}" type="slidenum">
              <a:rPr lang="en-US" smtClean="0"/>
              <a:t>‹#›</a:t>
            </a:fld>
            <a:endParaRPr lang="en-US"/>
          </a:p>
        </p:txBody>
      </p:sp>
    </p:spTree>
    <p:extLst>
      <p:ext uri="{BB962C8B-B14F-4D97-AF65-F5344CB8AC3E}">
        <p14:creationId xmlns:p14="http://schemas.microsoft.com/office/powerpoint/2010/main" val="5276662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6" r:id="rId1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gfdl.noaa.gov/visualizations-hurricanes/"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hyperlink" Target="https://www.gfdl.noaa.gov/climate-modeli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5077" y="110515"/>
            <a:ext cx="7408985" cy="1143000"/>
          </a:xfrm>
        </p:spPr>
        <p:txBody>
          <a:bodyPr>
            <a:normAutofit fontScale="90000"/>
          </a:bodyPr>
          <a:lstStyle/>
          <a:p>
            <a:r>
              <a:rPr lang="en-US" dirty="0"/>
              <a:t>Are climate models any good or useful at all?</a:t>
            </a:r>
          </a:p>
        </p:txBody>
      </p:sp>
      <p:sp>
        <p:nvSpPr>
          <p:cNvPr id="4" name="TextBox 3">
            <a:extLst>
              <a:ext uri="{FF2B5EF4-FFF2-40B4-BE49-F238E27FC236}">
                <a16:creationId xmlns:a16="http://schemas.microsoft.com/office/drawing/2014/main" id="{F71652DA-4434-8149-8198-E95D7C801157}"/>
              </a:ext>
            </a:extLst>
          </p:cNvPr>
          <p:cNvSpPr txBox="1"/>
          <p:nvPr/>
        </p:nvSpPr>
        <p:spPr>
          <a:xfrm>
            <a:off x="3991502" y="6488668"/>
            <a:ext cx="5251246" cy="369332"/>
          </a:xfrm>
          <a:prstGeom prst="rect">
            <a:avLst/>
          </a:prstGeom>
          <a:noFill/>
        </p:spPr>
        <p:txBody>
          <a:bodyPr wrap="none" rtlCol="0">
            <a:spAutoFit/>
          </a:bodyPr>
          <a:lstStyle/>
          <a:p>
            <a:r>
              <a:rPr lang="en-US" dirty="0">
                <a:hlinkClick r:id="rId2"/>
              </a:rPr>
              <a:t>https://www.gfdl.noaa.gov/visualizations-hurricanes/</a:t>
            </a:r>
            <a:r>
              <a:rPr lang="en-US" dirty="0"/>
              <a:t> </a:t>
            </a:r>
          </a:p>
        </p:txBody>
      </p:sp>
      <p:pic>
        <p:nvPicPr>
          <p:cNvPr id="6" name="Picture 5" descr="A picture containing nature, cloud&#10;&#10;Description automatically generated">
            <a:extLst>
              <a:ext uri="{FF2B5EF4-FFF2-40B4-BE49-F238E27FC236}">
                <a16:creationId xmlns:a16="http://schemas.microsoft.com/office/drawing/2014/main" id="{9AC39E34-7985-244A-B1B1-51B4255F8160}"/>
              </a:ext>
            </a:extLst>
          </p:cNvPr>
          <p:cNvPicPr>
            <a:picLocks noChangeAspect="1"/>
          </p:cNvPicPr>
          <p:nvPr/>
        </p:nvPicPr>
        <p:blipFill>
          <a:blip r:embed="rId3"/>
          <a:stretch>
            <a:fillRect/>
          </a:stretch>
        </p:blipFill>
        <p:spPr>
          <a:xfrm>
            <a:off x="0" y="1417638"/>
            <a:ext cx="9144000" cy="5028370"/>
          </a:xfrm>
          <a:prstGeom prst="rect">
            <a:avLst/>
          </a:prstGeom>
        </p:spPr>
      </p:pic>
      <p:sp>
        <p:nvSpPr>
          <p:cNvPr id="7" name="TextBox 6">
            <a:extLst>
              <a:ext uri="{FF2B5EF4-FFF2-40B4-BE49-F238E27FC236}">
                <a16:creationId xmlns:a16="http://schemas.microsoft.com/office/drawing/2014/main" id="{4FECAB30-6BAA-484F-B380-BBEFF8A06A43}"/>
              </a:ext>
            </a:extLst>
          </p:cNvPr>
          <p:cNvSpPr txBox="1"/>
          <p:nvPr/>
        </p:nvSpPr>
        <p:spPr>
          <a:xfrm>
            <a:off x="0" y="1512277"/>
            <a:ext cx="3069751" cy="646331"/>
          </a:xfrm>
          <a:prstGeom prst="rect">
            <a:avLst/>
          </a:prstGeom>
          <a:noFill/>
        </p:spPr>
        <p:txBody>
          <a:bodyPr wrap="none" rtlCol="0">
            <a:spAutoFit/>
          </a:bodyPr>
          <a:lstStyle/>
          <a:p>
            <a:r>
              <a:rPr lang="en-US" sz="3600" dirty="0">
                <a:solidFill>
                  <a:srgbClr val="0070C0"/>
                </a:solidFill>
                <a:highlight>
                  <a:srgbClr val="C0C0C0"/>
                </a:highlight>
              </a:rPr>
              <a:t>Data or model?</a:t>
            </a:r>
          </a:p>
        </p:txBody>
      </p:sp>
    </p:spTree>
    <p:extLst>
      <p:ext uri="{BB962C8B-B14F-4D97-AF65-F5344CB8AC3E}">
        <p14:creationId xmlns:p14="http://schemas.microsoft.com/office/powerpoint/2010/main" val="38304124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7562"/>
            <a:ext cx="8229600" cy="1143000"/>
          </a:xfrm>
        </p:spPr>
        <p:txBody>
          <a:bodyPr>
            <a:noAutofit/>
          </a:bodyPr>
          <a:lstStyle/>
          <a:p>
            <a:r>
              <a:rPr lang="en-US" sz="3200" dirty="0"/>
              <a:t>The hydrologic cycle challenge and </a:t>
            </a:r>
            <a:br>
              <a:rPr lang="en-US" sz="3200" dirty="0"/>
            </a:br>
            <a:r>
              <a:rPr lang="en-US" sz="3200" b="1" dirty="0">
                <a:solidFill>
                  <a:srgbClr val="FF0000"/>
                </a:solidFill>
              </a:rPr>
              <a:t>Relative humidity </a:t>
            </a:r>
            <a:r>
              <a:rPr lang="en-US" sz="3200" dirty="0"/>
              <a:t>(h)</a:t>
            </a:r>
          </a:p>
        </p:txBody>
      </p:sp>
      <p:sp>
        <p:nvSpPr>
          <p:cNvPr id="3" name="Content Placeholder 2"/>
          <p:cNvSpPr>
            <a:spLocks noGrp="1"/>
          </p:cNvSpPr>
          <p:nvPr>
            <p:ph idx="1"/>
          </p:nvPr>
        </p:nvSpPr>
        <p:spPr>
          <a:xfrm>
            <a:off x="457200" y="1600200"/>
            <a:ext cx="8229600" cy="5034848"/>
          </a:xfrm>
        </p:spPr>
        <p:txBody>
          <a:bodyPr>
            <a:normAutofit/>
          </a:bodyPr>
          <a:lstStyle/>
          <a:p>
            <a:r>
              <a:rPr lang="en-US" dirty="0"/>
              <a:t>It is the ratio of partial pressure of water vapor to the equilibrium partial pressure</a:t>
            </a:r>
          </a:p>
          <a:p>
            <a:pPr lvl="1"/>
            <a:r>
              <a:rPr lang="en-US" dirty="0"/>
              <a:t>“</a:t>
            </a:r>
            <a:r>
              <a:rPr lang="en-US" dirty="0">
                <a:solidFill>
                  <a:srgbClr val="3366FF"/>
                </a:solidFill>
              </a:rPr>
              <a:t>the salinity of the atmosphere</a:t>
            </a:r>
            <a:r>
              <a:rPr lang="en-US" dirty="0"/>
              <a:t>”</a:t>
            </a:r>
          </a:p>
          <a:p>
            <a:r>
              <a:rPr lang="en-US" dirty="0">
                <a:solidFill>
                  <a:srgbClr val="FF0000"/>
                </a:solidFill>
              </a:rPr>
              <a:t>Relative humidity decreases as T increases</a:t>
            </a:r>
          </a:p>
          <a:p>
            <a:pPr lvl="1"/>
            <a:r>
              <a:rPr lang="en-US" dirty="0">
                <a:solidFill>
                  <a:srgbClr val="3366FF"/>
                </a:solidFill>
                <a:highlight>
                  <a:srgbClr val="C0C0C0"/>
                </a:highlight>
              </a:rPr>
              <a:t>Warm air can hold more water</a:t>
            </a:r>
          </a:p>
          <a:p>
            <a:pPr lvl="2"/>
            <a:r>
              <a:rPr lang="en-US" dirty="0"/>
              <a:t>More water = more clouds?</a:t>
            </a:r>
          </a:p>
          <a:p>
            <a:pPr lvl="2"/>
            <a:r>
              <a:rPr lang="en-US" dirty="0"/>
              <a:t>More low clouds = more albedo?</a:t>
            </a:r>
          </a:p>
          <a:p>
            <a:pPr lvl="2"/>
            <a:r>
              <a:rPr lang="en-US" dirty="0"/>
              <a:t>More high clouds = more greenhouse?</a:t>
            </a:r>
          </a:p>
          <a:p>
            <a:pPr lvl="1"/>
            <a:r>
              <a:rPr lang="en-US" dirty="0"/>
              <a:t>Question: If T increases and air can hold more water, what happens over deserts?</a:t>
            </a:r>
          </a:p>
          <a:p>
            <a:endParaRPr lang="en-US" dirty="0"/>
          </a:p>
        </p:txBody>
      </p:sp>
    </p:spTree>
    <p:extLst>
      <p:ext uri="{BB962C8B-B14F-4D97-AF65-F5344CB8AC3E}">
        <p14:creationId xmlns:p14="http://schemas.microsoft.com/office/powerpoint/2010/main" val="1623623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58"/>
            <a:ext cx="8229600" cy="1143000"/>
          </a:xfrm>
        </p:spPr>
        <p:txBody>
          <a:bodyPr/>
          <a:lstStyle/>
          <a:p>
            <a:r>
              <a:rPr lang="en-US" dirty="0"/>
              <a:t>The “</a:t>
            </a:r>
            <a:r>
              <a:rPr lang="en-US" b="1" u="sng" dirty="0"/>
              <a:t>clouds</a:t>
            </a:r>
            <a:r>
              <a:rPr lang="en-US" dirty="0"/>
              <a:t>” challenge</a:t>
            </a:r>
          </a:p>
        </p:txBody>
      </p:sp>
      <p:pic>
        <p:nvPicPr>
          <p:cNvPr id="4" name="Content Placeholder 3" descr="Screen Shot 2016-11-09 at 14.02.25.png"/>
          <p:cNvPicPr>
            <a:picLocks noGrp="1" noChangeAspect="1"/>
          </p:cNvPicPr>
          <p:nvPr>
            <p:ph idx="1"/>
          </p:nvPr>
        </p:nvPicPr>
        <p:blipFill rotWithShape="1">
          <a:blip r:embed="rId2">
            <a:extLst>
              <a:ext uri="{28A0092B-C50C-407E-A947-70E740481C1C}">
                <a14:useLocalDpi xmlns:a14="http://schemas.microsoft.com/office/drawing/2010/main" val="0"/>
              </a:ext>
            </a:extLst>
          </a:blip>
          <a:srcRect l="1648" t="-1" r="-1648" b="26981"/>
          <a:stretch/>
        </p:blipFill>
        <p:spPr>
          <a:xfrm>
            <a:off x="313805" y="1117226"/>
            <a:ext cx="4725509" cy="5740774"/>
          </a:xfrm>
        </p:spPr>
      </p:pic>
      <p:pic>
        <p:nvPicPr>
          <p:cNvPr id="5" name="Content Placeholder 3" descr="Screen Shot 2016-11-09 at 14.02.25.png"/>
          <p:cNvPicPr>
            <a:picLocks noChangeAspect="1"/>
          </p:cNvPicPr>
          <p:nvPr/>
        </p:nvPicPr>
        <p:blipFill rotWithShape="1">
          <a:blip r:embed="rId2">
            <a:extLst>
              <a:ext uri="{28A0092B-C50C-407E-A947-70E740481C1C}">
                <a14:useLocalDpi xmlns:a14="http://schemas.microsoft.com/office/drawing/2010/main" val="0"/>
              </a:ext>
            </a:extLst>
          </a:blip>
          <a:srcRect l="1648" t="73884" r="-1648" b="-471"/>
          <a:stretch/>
        </p:blipFill>
        <p:spPr>
          <a:xfrm>
            <a:off x="5173300" y="5661304"/>
            <a:ext cx="2307874" cy="1020860"/>
          </a:xfrm>
          <a:prstGeom prst="rect">
            <a:avLst/>
          </a:prstGeom>
        </p:spPr>
      </p:pic>
      <p:sp>
        <p:nvSpPr>
          <p:cNvPr id="6" name="TextBox 5"/>
          <p:cNvSpPr txBox="1"/>
          <p:nvPr/>
        </p:nvSpPr>
        <p:spPr>
          <a:xfrm>
            <a:off x="5173300" y="1023370"/>
            <a:ext cx="3535050" cy="954107"/>
          </a:xfrm>
          <a:prstGeom prst="rect">
            <a:avLst/>
          </a:prstGeom>
          <a:noFill/>
        </p:spPr>
        <p:txBody>
          <a:bodyPr wrap="square" rtlCol="0">
            <a:spAutoFit/>
          </a:bodyPr>
          <a:lstStyle/>
          <a:p>
            <a:pPr algn="ctr"/>
            <a:r>
              <a:rPr lang="en-US" sz="2800" dirty="0">
                <a:solidFill>
                  <a:srgbClr val="3366FF"/>
                </a:solidFill>
              </a:rPr>
              <a:t>Clouds can both cool and warm the climate</a:t>
            </a:r>
          </a:p>
        </p:txBody>
      </p:sp>
      <p:sp>
        <p:nvSpPr>
          <p:cNvPr id="7" name="TextBox 6"/>
          <p:cNvSpPr txBox="1"/>
          <p:nvPr/>
        </p:nvSpPr>
        <p:spPr>
          <a:xfrm>
            <a:off x="5398751" y="1852592"/>
            <a:ext cx="3084147" cy="923330"/>
          </a:xfrm>
          <a:prstGeom prst="rect">
            <a:avLst/>
          </a:prstGeom>
          <a:noFill/>
        </p:spPr>
        <p:txBody>
          <a:bodyPr wrap="square" rtlCol="0">
            <a:spAutoFit/>
          </a:bodyPr>
          <a:lstStyle/>
          <a:p>
            <a:pPr algn="ctr"/>
            <a:r>
              <a:rPr lang="en-US" dirty="0">
                <a:solidFill>
                  <a:srgbClr val="FF0000"/>
                </a:solidFill>
              </a:rPr>
              <a:t>The microphysics responsible for cloud formation is not well understood</a:t>
            </a:r>
          </a:p>
        </p:txBody>
      </p:sp>
      <p:sp>
        <p:nvSpPr>
          <p:cNvPr id="8" name="TextBox 7"/>
          <p:cNvSpPr txBox="1"/>
          <p:nvPr/>
        </p:nvSpPr>
        <p:spPr>
          <a:xfrm>
            <a:off x="5511418" y="2794024"/>
            <a:ext cx="3084147" cy="1200329"/>
          </a:xfrm>
          <a:prstGeom prst="rect">
            <a:avLst/>
          </a:prstGeom>
          <a:noFill/>
        </p:spPr>
        <p:txBody>
          <a:bodyPr wrap="square" rtlCol="0">
            <a:spAutoFit/>
          </a:bodyPr>
          <a:lstStyle/>
          <a:p>
            <a:pPr algn="ctr"/>
            <a:r>
              <a:rPr lang="en-US" dirty="0">
                <a:solidFill>
                  <a:srgbClr val="FF0000"/>
                </a:solidFill>
              </a:rPr>
              <a:t>The grid cells in models are much much bigger than time/space scales relevant for cloud physics</a:t>
            </a:r>
          </a:p>
        </p:txBody>
      </p:sp>
      <p:sp>
        <p:nvSpPr>
          <p:cNvPr id="3" name="TextBox 2">
            <a:extLst>
              <a:ext uri="{FF2B5EF4-FFF2-40B4-BE49-F238E27FC236}">
                <a16:creationId xmlns:a16="http://schemas.microsoft.com/office/drawing/2014/main" id="{1AEDAE7C-ED46-B94E-81F6-14D222F0C511}"/>
              </a:ext>
            </a:extLst>
          </p:cNvPr>
          <p:cNvSpPr txBox="1"/>
          <p:nvPr/>
        </p:nvSpPr>
        <p:spPr>
          <a:xfrm>
            <a:off x="5173300" y="4173465"/>
            <a:ext cx="3761560" cy="1323439"/>
          </a:xfrm>
          <a:prstGeom prst="rect">
            <a:avLst/>
          </a:prstGeom>
          <a:noFill/>
        </p:spPr>
        <p:txBody>
          <a:bodyPr wrap="square" rtlCol="0">
            <a:spAutoFit/>
          </a:bodyPr>
          <a:lstStyle/>
          <a:p>
            <a:pPr marL="342900" indent="-342900" algn="ctr">
              <a:buFont typeface="Symbol" pitchFamily="2" charset="2"/>
              <a:buChar char="Þ"/>
            </a:pPr>
            <a:r>
              <a:rPr lang="en-US" sz="2000" b="1" dirty="0">
                <a:highlight>
                  <a:srgbClr val="C0C0C0"/>
                </a:highlight>
              </a:rPr>
              <a:t>Magnitude/location of rain events is hard to predict well</a:t>
            </a:r>
          </a:p>
          <a:p>
            <a:pPr marL="342900" indent="-342900" algn="ctr">
              <a:buFont typeface="Symbol" pitchFamily="2" charset="2"/>
              <a:buChar char="Þ"/>
            </a:pPr>
            <a:r>
              <a:rPr lang="en-US" sz="2000" b="1" dirty="0">
                <a:highlight>
                  <a:srgbClr val="C0C0C0"/>
                </a:highlight>
              </a:rPr>
              <a:t>That information is useful though!</a:t>
            </a:r>
          </a:p>
        </p:txBody>
      </p:sp>
    </p:spTree>
    <p:extLst>
      <p:ext uri="{BB962C8B-B14F-4D97-AF65-F5344CB8AC3E}">
        <p14:creationId xmlns:p14="http://schemas.microsoft.com/office/powerpoint/2010/main" val="846128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Comparing models with data</a:t>
            </a:r>
          </a:p>
        </p:txBody>
      </p:sp>
      <p:sp>
        <p:nvSpPr>
          <p:cNvPr id="3" name="Content Placeholder 2"/>
          <p:cNvSpPr>
            <a:spLocks noGrp="1"/>
          </p:cNvSpPr>
          <p:nvPr>
            <p:ph idx="1"/>
          </p:nvPr>
        </p:nvSpPr>
        <p:spPr>
          <a:xfrm>
            <a:off x="457200" y="1325562"/>
            <a:ext cx="8440615" cy="5257800"/>
          </a:xfrm>
        </p:spPr>
        <p:txBody>
          <a:bodyPr>
            <a:normAutofit lnSpcReduction="10000"/>
          </a:bodyPr>
          <a:lstStyle/>
          <a:p>
            <a:r>
              <a:rPr lang="en-US" dirty="0"/>
              <a:t>What is a data point? Observation vs model result</a:t>
            </a:r>
          </a:p>
          <a:p>
            <a:r>
              <a:rPr lang="en-US" dirty="0"/>
              <a:t>Are model solutions at a point similar to a data point (i.e. observational sample)?</a:t>
            </a:r>
          </a:p>
          <a:p>
            <a:pPr lvl="1"/>
            <a:r>
              <a:rPr lang="en-US" dirty="0"/>
              <a:t>Spatially?</a:t>
            </a:r>
          </a:p>
          <a:p>
            <a:pPr lvl="1"/>
            <a:r>
              <a:rPr lang="en-US" dirty="0"/>
              <a:t>Temporally?</a:t>
            </a:r>
          </a:p>
          <a:p>
            <a:r>
              <a:rPr lang="en-US" dirty="0"/>
              <a:t>Using data well is not a trivial task. It requires understanding the model well and the data well</a:t>
            </a:r>
          </a:p>
          <a:p>
            <a:pPr lvl="1"/>
            <a:r>
              <a:rPr lang="en-US" dirty="0"/>
              <a:t>A trend towards “Observational System Simulation Experiments” (OSSE)</a:t>
            </a:r>
          </a:p>
          <a:p>
            <a:pPr lvl="1"/>
            <a:r>
              <a:rPr lang="en-US" dirty="0"/>
              <a:t>data assimilation (e.g. 4DVAR)</a:t>
            </a:r>
          </a:p>
          <a:p>
            <a:pPr lvl="1"/>
            <a:endParaRPr lang="en-US" dirty="0"/>
          </a:p>
        </p:txBody>
      </p:sp>
    </p:spTree>
    <p:extLst>
      <p:ext uri="{BB962C8B-B14F-4D97-AF65-F5344CB8AC3E}">
        <p14:creationId xmlns:p14="http://schemas.microsoft.com/office/powerpoint/2010/main" val="4055157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78"/>
            <a:ext cx="8229600" cy="1143000"/>
          </a:xfrm>
        </p:spPr>
        <p:txBody>
          <a:bodyPr>
            <a:normAutofit fontScale="90000"/>
          </a:bodyPr>
          <a:lstStyle/>
          <a:p>
            <a:r>
              <a:rPr lang="en-US" dirty="0"/>
              <a:t>The role of </a:t>
            </a:r>
            <a:r>
              <a:rPr lang="en-US" b="1" dirty="0">
                <a:solidFill>
                  <a:srgbClr val="008000"/>
                </a:solidFill>
              </a:rPr>
              <a:t>observations</a:t>
            </a:r>
            <a:r>
              <a:rPr lang="en-US" dirty="0"/>
              <a:t> in modeling</a:t>
            </a:r>
          </a:p>
        </p:txBody>
      </p:sp>
      <p:pic>
        <p:nvPicPr>
          <p:cNvPr id="4" name="Content Placeholder 3" descr="Screen Shot 2016-11-09 at 16.54.44.png"/>
          <p:cNvPicPr>
            <a:picLocks noGrp="1" noChangeAspect="1"/>
          </p:cNvPicPr>
          <p:nvPr>
            <p:ph idx="1"/>
          </p:nvPr>
        </p:nvPicPr>
        <p:blipFill rotWithShape="1">
          <a:blip r:embed="rId2">
            <a:extLst>
              <a:ext uri="{28A0092B-C50C-407E-A947-70E740481C1C}">
                <a14:useLocalDpi xmlns:a14="http://schemas.microsoft.com/office/drawing/2010/main" val="0"/>
              </a:ext>
            </a:extLst>
          </a:blip>
          <a:srcRect t="-354" b="1829"/>
          <a:stretch/>
        </p:blipFill>
        <p:spPr>
          <a:xfrm>
            <a:off x="457200" y="1167537"/>
            <a:ext cx="8229600" cy="5274399"/>
          </a:xfrm>
        </p:spPr>
      </p:pic>
      <p:sp>
        <p:nvSpPr>
          <p:cNvPr id="5" name="TextBox 4"/>
          <p:cNvSpPr txBox="1"/>
          <p:nvPr/>
        </p:nvSpPr>
        <p:spPr>
          <a:xfrm>
            <a:off x="1939803" y="6550223"/>
            <a:ext cx="7204197" cy="307777"/>
          </a:xfrm>
          <a:prstGeom prst="rect">
            <a:avLst/>
          </a:prstGeom>
          <a:noFill/>
        </p:spPr>
        <p:txBody>
          <a:bodyPr wrap="square" rtlCol="0">
            <a:spAutoFit/>
          </a:bodyPr>
          <a:lstStyle/>
          <a:p>
            <a:pPr algn="r"/>
            <a:r>
              <a:rPr lang="en-US" sz="1400" dirty="0"/>
              <a:t>http://</a:t>
            </a:r>
            <a:r>
              <a:rPr lang="en-US" sz="1400" dirty="0" err="1"/>
              <a:t>www.climate.be</a:t>
            </a:r>
            <a:r>
              <a:rPr lang="en-US" sz="1400" dirty="0"/>
              <a:t>/textbook/</a:t>
            </a:r>
            <a:r>
              <a:rPr lang="en-US" sz="1400" dirty="0" err="1"/>
              <a:t>pdf</a:t>
            </a:r>
            <a:r>
              <a:rPr lang="en-US" sz="1400" dirty="0"/>
              <a:t>/Chapter_3.pdf</a:t>
            </a:r>
          </a:p>
        </p:txBody>
      </p:sp>
    </p:spTree>
    <p:extLst>
      <p:ext uri="{BB962C8B-B14F-4D97-AF65-F5344CB8AC3E}">
        <p14:creationId xmlns:p14="http://schemas.microsoft.com/office/powerpoint/2010/main" val="3802791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7216"/>
            <a:ext cx="8229600" cy="1143000"/>
          </a:xfrm>
        </p:spPr>
        <p:txBody>
          <a:bodyPr>
            <a:normAutofit/>
          </a:bodyPr>
          <a:lstStyle/>
          <a:p>
            <a:r>
              <a:rPr lang="en-US" dirty="0"/>
              <a:t>Models vs observations</a:t>
            </a:r>
          </a:p>
        </p:txBody>
      </p:sp>
      <p:sp>
        <p:nvSpPr>
          <p:cNvPr id="3" name="Content Placeholder 2"/>
          <p:cNvSpPr>
            <a:spLocks noGrp="1"/>
          </p:cNvSpPr>
          <p:nvPr>
            <p:ph idx="1"/>
          </p:nvPr>
        </p:nvSpPr>
        <p:spPr>
          <a:xfrm>
            <a:off x="169985" y="1184031"/>
            <a:ext cx="8804030" cy="5491407"/>
          </a:xfrm>
        </p:spPr>
        <p:txBody>
          <a:bodyPr>
            <a:normAutofit fontScale="85000" lnSpcReduction="10000"/>
          </a:bodyPr>
          <a:lstStyle/>
          <a:p>
            <a:r>
              <a:rPr lang="en-US" dirty="0"/>
              <a:t>There are data that are ’just’ observations</a:t>
            </a:r>
          </a:p>
          <a:p>
            <a:r>
              <a:rPr lang="en-US" dirty="0"/>
              <a:t>There are models that are ‘just’ models</a:t>
            </a:r>
          </a:p>
          <a:p>
            <a:r>
              <a:rPr lang="en-US" dirty="0"/>
              <a:t>There are models that are ‘assimilated with data’</a:t>
            </a:r>
          </a:p>
          <a:p>
            <a:pPr lvl="1"/>
            <a:r>
              <a:rPr lang="en-US" dirty="0"/>
              <a:t>Often called ‘</a:t>
            </a:r>
            <a:r>
              <a:rPr lang="en-US" dirty="0">
                <a:solidFill>
                  <a:srgbClr val="0070C0"/>
                </a:solidFill>
                <a:highlight>
                  <a:srgbClr val="C0C0C0"/>
                </a:highlight>
              </a:rPr>
              <a:t>Reanalysis Products</a:t>
            </a:r>
            <a:r>
              <a:rPr lang="en-US" dirty="0"/>
              <a:t>’</a:t>
            </a:r>
          </a:p>
          <a:p>
            <a:pPr lvl="2"/>
            <a:r>
              <a:rPr lang="en-US" dirty="0"/>
              <a:t>(also used in weather forecasting, obviously)</a:t>
            </a:r>
          </a:p>
          <a:p>
            <a:pPr lvl="1"/>
            <a:r>
              <a:rPr lang="en-US" dirty="0"/>
              <a:t>These are models that are ‘fitted’ to data</a:t>
            </a:r>
          </a:p>
          <a:p>
            <a:pPr lvl="2"/>
            <a:r>
              <a:rPr lang="en-US" dirty="0"/>
              <a:t>Some model parameters are tuned to fit</a:t>
            </a:r>
          </a:p>
          <a:p>
            <a:pPr lvl="3"/>
            <a:r>
              <a:rPr lang="en-US" dirty="0"/>
              <a:t>Question is what to fit/how? (Data assimilation, 4DVAR)</a:t>
            </a:r>
          </a:p>
          <a:p>
            <a:pPr lvl="1"/>
            <a:r>
              <a:rPr lang="en-US" dirty="0"/>
              <a:t>Provide best gridded high-resolution </a:t>
            </a:r>
            <a:r>
              <a:rPr lang="en-US" dirty="0" err="1"/>
              <a:t>spatio</a:t>
            </a:r>
            <a:r>
              <a:rPr lang="en-US" dirty="0"/>
              <a:t>-temporal product available … but:</a:t>
            </a:r>
          </a:p>
          <a:p>
            <a:pPr lvl="2"/>
            <a:r>
              <a:rPr lang="en-US" dirty="0"/>
              <a:t> they are still model results</a:t>
            </a:r>
          </a:p>
          <a:p>
            <a:pPr lvl="3"/>
            <a:r>
              <a:rPr lang="en-US" dirty="0"/>
              <a:t>Fitting a bad/wrong model still is a bad results</a:t>
            </a:r>
          </a:p>
          <a:p>
            <a:pPr lvl="2"/>
            <a:r>
              <a:rPr lang="en-US" dirty="0"/>
              <a:t>they only exist for the period when data exist</a:t>
            </a:r>
          </a:p>
          <a:p>
            <a:pPr lvl="3"/>
            <a:r>
              <a:rPr lang="en-US" dirty="0"/>
              <a:t>so cannot be used for forecasting</a:t>
            </a:r>
          </a:p>
          <a:p>
            <a:pPr lvl="3"/>
            <a:r>
              <a:rPr lang="en-US" dirty="0"/>
              <a:t>But extremely useful to understand past/current climate patterns/variability</a:t>
            </a:r>
          </a:p>
        </p:txBody>
      </p:sp>
    </p:spTree>
    <p:extLst>
      <p:ext uri="{BB962C8B-B14F-4D97-AF65-F5344CB8AC3E}">
        <p14:creationId xmlns:p14="http://schemas.microsoft.com/office/powerpoint/2010/main" val="36240872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Are models ever “right”?</a:t>
            </a:r>
          </a:p>
        </p:txBody>
      </p:sp>
      <p:sp>
        <p:nvSpPr>
          <p:cNvPr id="3" name="Content Placeholder 2"/>
          <p:cNvSpPr>
            <a:spLocks noGrp="1"/>
          </p:cNvSpPr>
          <p:nvPr>
            <p:ph idx="1"/>
          </p:nvPr>
        </p:nvSpPr>
        <p:spPr/>
        <p:txBody>
          <a:bodyPr>
            <a:normAutofit fontScale="92500" lnSpcReduction="20000"/>
          </a:bodyPr>
          <a:lstStyle/>
          <a:p>
            <a:r>
              <a:rPr lang="en-US" dirty="0"/>
              <a:t>Since models are incomplete by construction, what does “right” even mean?</a:t>
            </a:r>
          </a:p>
          <a:p>
            <a:r>
              <a:rPr lang="en-US" dirty="0"/>
              <a:t>What do we do if one model can represent a variable better but another variable worst?</a:t>
            </a:r>
          </a:p>
          <a:p>
            <a:r>
              <a:rPr lang="en-US" dirty="0"/>
              <a:t>A model can reproduce the mean state well but not the variability. Is it a “good” model?</a:t>
            </a:r>
          </a:p>
          <a:p>
            <a:r>
              <a:rPr lang="en-US" dirty="0"/>
              <a:t>What if model solution shows spatial and temporal patterns well, but is consistently offset?</a:t>
            </a:r>
          </a:p>
          <a:p>
            <a:r>
              <a:rPr lang="en-US" dirty="0"/>
              <a:t>Embrace/accept that sometimes the best we can do is to provide a probabilistic answer to questions</a:t>
            </a:r>
          </a:p>
        </p:txBody>
      </p:sp>
    </p:spTree>
    <p:extLst>
      <p:ext uri="{BB962C8B-B14F-4D97-AF65-F5344CB8AC3E}">
        <p14:creationId xmlns:p14="http://schemas.microsoft.com/office/powerpoint/2010/main" val="5294189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Bader_2008_fig2_5.png"/>
          <p:cNvPicPr>
            <a:picLocks noGrp="1" noChangeAspect="1"/>
          </p:cNvPicPr>
          <p:nvPr>
            <p:ph idx="1"/>
          </p:nvPr>
        </p:nvPicPr>
        <p:blipFill rotWithShape="1">
          <a:blip r:embed="rId3">
            <a:extLst>
              <a:ext uri="{28A0092B-C50C-407E-A947-70E740481C1C}">
                <a14:useLocalDpi xmlns:a14="http://schemas.microsoft.com/office/drawing/2010/main" val="0"/>
              </a:ext>
            </a:extLst>
          </a:blip>
          <a:srcRect t="574" b="721"/>
          <a:stretch/>
        </p:blipFill>
        <p:spPr>
          <a:xfrm>
            <a:off x="1242228" y="1876144"/>
            <a:ext cx="7169040" cy="4546010"/>
          </a:xfrm>
        </p:spPr>
      </p:pic>
      <p:sp>
        <p:nvSpPr>
          <p:cNvPr id="3" name="TextBox 2">
            <a:extLst>
              <a:ext uri="{FF2B5EF4-FFF2-40B4-BE49-F238E27FC236}">
                <a16:creationId xmlns:a16="http://schemas.microsoft.com/office/drawing/2014/main" id="{C9C245FC-7855-EC44-9304-46E203BC296D}"/>
              </a:ext>
            </a:extLst>
          </p:cNvPr>
          <p:cNvSpPr txBox="1"/>
          <p:nvPr/>
        </p:nvSpPr>
        <p:spPr>
          <a:xfrm rot="16200000">
            <a:off x="7549243" y="3693219"/>
            <a:ext cx="1905778" cy="369332"/>
          </a:xfrm>
          <a:prstGeom prst="rect">
            <a:avLst/>
          </a:prstGeom>
          <a:noFill/>
        </p:spPr>
        <p:txBody>
          <a:bodyPr wrap="none" rtlCol="0">
            <a:spAutoFit/>
          </a:bodyPr>
          <a:lstStyle/>
          <a:p>
            <a:r>
              <a:rPr lang="en-US" dirty="0"/>
              <a:t>Different variables</a:t>
            </a:r>
          </a:p>
        </p:txBody>
      </p:sp>
      <p:sp>
        <p:nvSpPr>
          <p:cNvPr id="5" name="TextBox 4">
            <a:extLst>
              <a:ext uri="{FF2B5EF4-FFF2-40B4-BE49-F238E27FC236}">
                <a16:creationId xmlns:a16="http://schemas.microsoft.com/office/drawing/2014/main" id="{A385E574-0530-C644-8A9B-DDA70805CA82}"/>
              </a:ext>
            </a:extLst>
          </p:cNvPr>
          <p:cNvSpPr txBox="1"/>
          <p:nvPr/>
        </p:nvSpPr>
        <p:spPr>
          <a:xfrm>
            <a:off x="3657183" y="6422154"/>
            <a:ext cx="1756891" cy="369332"/>
          </a:xfrm>
          <a:prstGeom prst="rect">
            <a:avLst/>
          </a:prstGeom>
          <a:noFill/>
        </p:spPr>
        <p:txBody>
          <a:bodyPr wrap="none" rtlCol="0">
            <a:spAutoFit/>
          </a:bodyPr>
          <a:lstStyle/>
          <a:p>
            <a:r>
              <a:rPr lang="en-US" dirty="0"/>
              <a:t>Different models</a:t>
            </a:r>
          </a:p>
        </p:txBody>
      </p:sp>
      <p:sp>
        <p:nvSpPr>
          <p:cNvPr id="6" name="TextBox 5">
            <a:extLst>
              <a:ext uri="{FF2B5EF4-FFF2-40B4-BE49-F238E27FC236}">
                <a16:creationId xmlns:a16="http://schemas.microsoft.com/office/drawing/2014/main" id="{4D2F7BEB-C29C-0D42-9D8B-812D065BF683}"/>
              </a:ext>
            </a:extLst>
          </p:cNvPr>
          <p:cNvSpPr txBox="1"/>
          <p:nvPr/>
        </p:nvSpPr>
        <p:spPr>
          <a:xfrm rot="16200000">
            <a:off x="-1361820" y="3964483"/>
            <a:ext cx="3819764" cy="369332"/>
          </a:xfrm>
          <a:prstGeom prst="rect">
            <a:avLst/>
          </a:prstGeom>
          <a:noFill/>
        </p:spPr>
        <p:txBody>
          <a:bodyPr wrap="none" rtlCol="0">
            <a:spAutoFit/>
          </a:bodyPr>
          <a:lstStyle/>
          <a:p>
            <a:r>
              <a:rPr lang="en-US" dirty="0"/>
              <a:t>Error relative to the multi-model mean</a:t>
            </a:r>
          </a:p>
        </p:txBody>
      </p:sp>
      <p:sp>
        <p:nvSpPr>
          <p:cNvPr id="7" name="TextBox 6">
            <a:extLst>
              <a:ext uri="{FF2B5EF4-FFF2-40B4-BE49-F238E27FC236}">
                <a16:creationId xmlns:a16="http://schemas.microsoft.com/office/drawing/2014/main" id="{FCF46B88-5842-F643-A42E-03E03537C4CF}"/>
              </a:ext>
            </a:extLst>
          </p:cNvPr>
          <p:cNvSpPr txBox="1"/>
          <p:nvPr/>
        </p:nvSpPr>
        <p:spPr>
          <a:xfrm rot="16200000">
            <a:off x="328063" y="5203246"/>
            <a:ext cx="1646605" cy="369332"/>
          </a:xfrm>
          <a:prstGeom prst="rect">
            <a:avLst/>
          </a:prstGeom>
          <a:noFill/>
        </p:spPr>
        <p:txBody>
          <a:bodyPr wrap="none" rtlCol="0">
            <a:spAutoFit/>
          </a:bodyPr>
          <a:lstStyle/>
          <a:p>
            <a:r>
              <a:rPr lang="en-US" dirty="0"/>
              <a:t>Less than mean</a:t>
            </a:r>
          </a:p>
        </p:txBody>
      </p:sp>
      <p:sp>
        <p:nvSpPr>
          <p:cNvPr id="8" name="TextBox 7">
            <a:extLst>
              <a:ext uri="{FF2B5EF4-FFF2-40B4-BE49-F238E27FC236}">
                <a16:creationId xmlns:a16="http://schemas.microsoft.com/office/drawing/2014/main" id="{844D430A-3B62-A740-A156-2B5CD21E39E0}"/>
              </a:ext>
            </a:extLst>
          </p:cNvPr>
          <p:cNvSpPr txBox="1"/>
          <p:nvPr/>
        </p:nvSpPr>
        <p:spPr>
          <a:xfrm rot="16200000">
            <a:off x="310215" y="2672314"/>
            <a:ext cx="1765420" cy="369332"/>
          </a:xfrm>
          <a:prstGeom prst="rect">
            <a:avLst/>
          </a:prstGeom>
          <a:noFill/>
        </p:spPr>
        <p:txBody>
          <a:bodyPr wrap="none" rtlCol="0">
            <a:spAutoFit/>
          </a:bodyPr>
          <a:lstStyle/>
          <a:p>
            <a:r>
              <a:rPr lang="en-US" dirty="0"/>
              <a:t>More than mean</a:t>
            </a:r>
          </a:p>
        </p:txBody>
      </p:sp>
      <p:sp>
        <p:nvSpPr>
          <p:cNvPr id="10" name="TextBox 9">
            <a:extLst>
              <a:ext uri="{FF2B5EF4-FFF2-40B4-BE49-F238E27FC236}">
                <a16:creationId xmlns:a16="http://schemas.microsoft.com/office/drawing/2014/main" id="{23DB6D2C-F3F6-2345-ACDC-30535FA42ECF}"/>
              </a:ext>
            </a:extLst>
          </p:cNvPr>
          <p:cNvSpPr txBox="1"/>
          <p:nvPr/>
        </p:nvSpPr>
        <p:spPr>
          <a:xfrm>
            <a:off x="363395" y="10177"/>
            <a:ext cx="8780603" cy="1323439"/>
          </a:xfrm>
          <a:prstGeom prst="rect">
            <a:avLst/>
          </a:prstGeom>
          <a:noFill/>
        </p:spPr>
        <p:txBody>
          <a:bodyPr wrap="square">
            <a:spAutoFit/>
          </a:bodyPr>
          <a:lstStyle/>
          <a:p>
            <a:pPr algn="ctr"/>
            <a:r>
              <a:rPr lang="en-GB" sz="4000" dirty="0">
                <a:latin typeface="+mj-lt"/>
                <a:ea typeface="+mj-ea"/>
                <a:cs typeface="+mj-cs"/>
              </a:rPr>
              <a:t>Model performance and deciding which is the best model?</a:t>
            </a:r>
            <a:endParaRPr lang="en-US" sz="4000" dirty="0">
              <a:latin typeface="+mj-lt"/>
              <a:ea typeface="+mj-ea"/>
              <a:cs typeface="+mj-cs"/>
            </a:endParaRPr>
          </a:p>
        </p:txBody>
      </p:sp>
      <p:sp>
        <p:nvSpPr>
          <p:cNvPr id="2" name="Title 1"/>
          <p:cNvSpPr>
            <a:spLocks noGrp="1"/>
          </p:cNvSpPr>
          <p:nvPr>
            <p:ph type="title"/>
          </p:nvPr>
        </p:nvSpPr>
        <p:spPr>
          <a:xfrm>
            <a:off x="1799528" y="1506812"/>
            <a:ext cx="6096000" cy="604593"/>
          </a:xfrm>
        </p:spPr>
        <p:txBody>
          <a:bodyPr>
            <a:noAutofit/>
          </a:bodyPr>
          <a:lstStyle/>
          <a:p>
            <a:r>
              <a:rPr lang="en-US" sz="2400" dirty="0"/>
              <a:t>Which is the best “</a:t>
            </a:r>
            <a:r>
              <a:rPr lang="en-US" sz="2400" dirty="0">
                <a:solidFill>
                  <a:srgbClr val="FF0000"/>
                </a:solidFill>
              </a:rPr>
              <a:t>Metric</a:t>
            </a:r>
            <a:r>
              <a:rPr lang="en-US" sz="2400" dirty="0"/>
              <a:t>” - a judgment call?</a:t>
            </a:r>
          </a:p>
        </p:txBody>
      </p:sp>
    </p:spTree>
    <p:extLst>
      <p:ext uri="{BB962C8B-B14F-4D97-AF65-F5344CB8AC3E}">
        <p14:creationId xmlns:p14="http://schemas.microsoft.com/office/powerpoint/2010/main" val="1226434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3784"/>
            <a:ext cx="8979054" cy="1323854"/>
          </a:xfrm>
        </p:spPr>
        <p:txBody>
          <a:bodyPr>
            <a:normAutofit fontScale="90000"/>
          </a:bodyPr>
          <a:lstStyle/>
          <a:p>
            <a:r>
              <a:rPr lang="en-US" dirty="0"/>
              <a:t>Internal variability vs “forced” response?</a:t>
            </a:r>
            <a:br>
              <a:rPr lang="en-US" dirty="0"/>
            </a:br>
            <a:r>
              <a:rPr lang="en-US" dirty="0">
                <a:solidFill>
                  <a:srgbClr val="FF0000"/>
                </a:solidFill>
                <a:highlight>
                  <a:srgbClr val="C0C0C0"/>
                </a:highlight>
              </a:rPr>
              <a:t>Ensemble simulations</a:t>
            </a:r>
          </a:p>
        </p:txBody>
      </p:sp>
      <p:pic>
        <p:nvPicPr>
          <p:cNvPr id="4" name="Content Placeholder 3" descr="Bader_2008_fig5_3a.png"/>
          <p:cNvPicPr>
            <a:picLocks noGrp="1" noChangeAspect="1"/>
          </p:cNvPicPr>
          <p:nvPr>
            <p:ph idx="1"/>
          </p:nvPr>
        </p:nvPicPr>
        <p:blipFill rotWithShape="1">
          <a:blip r:embed="rId3">
            <a:extLst>
              <a:ext uri="{28A0092B-C50C-407E-A947-70E740481C1C}">
                <a14:useLocalDpi xmlns:a14="http://schemas.microsoft.com/office/drawing/2010/main" val="0"/>
              </a:ext>
            </a:extLst>
          </a:blip>
          <a:srcRect t="544" b="1136"/>
          <a:stretch/>
        </p:blipFill>
        <p:spPr>
          <a:xfrm>
            <a:off x="1074096" y="1417638"/>
            <a:ext cx="6957878" cy="5259300"/>
          </a:xfrm>
        </p:spPr>
      </p:pic>
      <p:sp>
        <p:nvSpPr>
          <p:cNvPr id="3" name="TextBox 2">
            <a:extLst>
              <a:ext uri="{FF2B5EF4-FFF2-40B4-BE49-F238E27FC236}">
                <a16:creationId xmlns:a16="http://schemas.microsoft.com/office/drawing/2014/main" id="{62877358-928B-824A-85FA-EB8A059E7C6F}"/>
              </a:ext>
            </a:extLst>
          </p:cNvPr>
          <p:cNvSpPr txBox="1"/>
          <p:nvPr/>
        </p:nvSpPr>
        <p:spPr>
          <a:xfrm>
            <a:off x="6728544" y="3429000"/>
            <a:ext cx="2029723" cy="646331"/>
          </a:xfrm>
          <a:prstGeom prst="rect">
            <a:avLst/>
          </a:prstGeom>
          <a:noFill/>
        </p:spPr>
        <p:txBody>
          <a:bodyPr wrap="none" rtlCol="0">
            <a:spAutoFit/>
          </a:bodyPr>
          <a:lstStyle/>
          <a:p>
            <a:pPr algn="ctr"/>
            <a:r>
              <a:rPr lang="en-US" dirty="0">
                <a:solidFill>
                  <a:srgbClr val="FF0000"/>
                </a:solidFill>
              </a:rPr>
              <a:t>Run 1, 2, 3 </a:t>
            </a:r>
          </a:p>
          <a:p>
            <a:pPr algn="ctr"/>
            <a:r>
              <a:rPr lang="en-US" dirty="0">
                <a:solidFill>
                  <a:srgbClr val="FF0000"/>
                </a:solidFill>
              </a:rPr>
              <a:t>are ‘ensemble’ runs</a:t>
            </a:r>
          </a:p>
        </p:txBody>
      </p:sp>
      <p:sp>
        <p:nvSpPr>
          <p:cNvPr id="5" name="TextBox 4">
            <a:extLst>
              <a:ext uri="{FF2B5EF4-FFF2-40B4-BE49-F238E27FC236}">
                <a16:creationId xmlns:a16="http://schemas.microsoft.com/office/drawing/2014/main" id="{ADA06B55-8B41-4D45-817B-BDA2FA76D069}"/>
              </a:ext>
            </a:extLst>
          </p:cNvPr>
          <p:cNvSpPr txBox="1"/>
          <p:nvPr/>
        </p:nvSpPr>
        <p:spPr>
          <a:xfrm>
            <a:off x="6599432" y="4352909"/>
            <a:ext cx="2287946" cy="923330"/>
          </a:xfrm>
          <a:prstGeom prst="rect">
            <a:avLst/>
          </a:prstGeom>
          <a:noFill/>
        </p:spPr>
        <p:txBody>
          <a:bodyPr wrap="square" rtlCol="0">
            <a:spAutoFit/>
          </a:bodyPr>
          <a:lstStyle/>
          <a:p>
            <a:pPr algn="ctr"/>
            <a:r>
              <a:rPr lang="en-US" dirty="0">
                <a:solidFill>
                  <a:srgbClr val="0070C0"/>
                </a:solidFill>
              </a:rPr>
              <a:t>Today, 100s of ensemble runs can be generated</a:t>
            </a:r>
          </a:p>
        </p:txBody>
      </p:sp>
      <p:sp>
        <p:nvSpPr>
          <p:cNvPr id="6" name="TextBox 5">
            <a:extLst>
              <a:ext uri="{FF2B5EF4-FFF2-40B4-BE49-F238E27FC236}">
                <a16:creationId xmlns:a16="http://schemas.microsoft.com/office/drawing/2014/main" id="{3E32512C-D0C7-0A42-BBEE-896328DAC989}"/>
              </a:ext>
            </a:extLst>
          </p:cNvPr>
          <p:cNvSpPr txBox="1"/>
          <p:nvPr/>
        </p:nvSpPr>
        <p:spPr>
          <a:xfrm>
            <a:off x="6641635" y="5886638"/>
            <a:ext cx="2245743" cy="400110"/>
          </a:xfrm>
          <a:prstGeom prst="rect">
            <a:avLst/>
          </a:prstGeom>
          <a:noFill/>
        </p:spPr>
        <p:txBody>
          <a:bodyPr wrap="none" rtlCol="0">
            <a:spAutoFit/>
          </a:bodyPr>
          <a:lstStyle/>
          <a:p>
            <a:r>
              <a:rPr lang="en-US" sz="2000" b="1" dirty="0"/>
              <a:t>That’s a lot of data!</a:t>
            </a:r>
          </a:p>
        </p:txBody>
      </p:sp>
      <p:cxnSp>
        <p:nvCxnSpPr>
          <p:cNvPr id="8" name="Straight Arrow Connector 7">
            <a:extLst>
              <a:ext uri="{FF2B5EF4-FFF2-40B4-BE49-F238E27FC236}">
                <a16:creationId xmlns:a16="http://schemas.microsoft.com/office/drawing/2014/main" id="{13738AEF-2BDC-5E40-9DEF-43BE21C85502}"/>
              </a:ext>
            </a:extLst>
          </p:cNvPr>
          <p:cNvCxnSpPr>
            <a:cxnSpLocks/>
            <a:endCxn id="6" idx="0"/>
          </p:cNvCxnSpPr>
          <p:nvPr/>
        </p:nvCxnSpPr>
        <p:spPr>
          <a:xfrm>
            <a:off x="7764507" y="5276239"/>
            <a:ext cx="0" cy="610399"/>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3F1E75C8-5C0D-697B-D28C-CD037F2C3848}"/>
              </a:ext>
            </a:extLst>
          </p:cNvPr>
          <p:cNvSpPr txBox="1"/>
          <p:nvPr/>
        </p:nvSpPr>
        <p:spPr>
          <a:xfrm rot="16200000">
            <a:off x="-1057770" y="3890665"/>
            <a:ext cx="3894399" cy="369332"/>
          </a:xfrm>
          <a:prstGeom prst="rect">
            <a:avLst/>
          </a:prstGeom>
          <a:noFill/>
        </p:spPr>
        <p:txBody>
          <a:bodyPr wrap="none" rtlCol="0">
            <a:spAutoFit/>
          </a:bodyPr>
          <a:lstStyle/>
          <a:p>
            <a:r>
              <a:rPr lang="en-US" dirty="0"/>
              <a:t>Averaged surface temperature anomaly</a:t>
            </a:r>
          </a:p>
        </p:txBody>
      </p:sp>
    </p:spTree>
    <p:extLst>
      <p:ext uri="{BB962C8B-B14F-4D97-AF65-F5344CB8AC3E}">
        <p14:creationId xmlns:p14="http://schemas.microsoft.com/office/powerpoint/2010/main" val="1635997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7335"/>
          <a:stretch/>
        </p:blipFill>
        <p:spPr bwMode="auto">
          <a:xfrm>
            <a:off x="110087" y="1346293"/>
            <a:ext cx="8737551" cy="5440362"/>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5" name="Title 1"/>
          <p:cNvSpPr txBox="1">
            <a:spLocks/>
          </p:cNvSpPr>
          <p:nvPr/>
        </p:nvSpPr>
        <p:spPr>
          <a:xfrm>
            <a:off x="457199" y="71345"/>
            <a:ext cx="8569569"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a:t>What model for what process, for what analysis?</a:t>
            </a:r>
          </a:p>
        </p:txBody>
      </p:sp>
      <p:sp>
        <p:nvSpPr>
          <p:cNvPr id="2" name="TextBox 1">
            <a:extLst>
              <a:ext uri="{FF2B5EF4-FFF2-40B4-BE49-F238E27FC236}">
                <a16:creationId xmlns:a16="http://schemas.microsoft.com/office/drawing/2014/main" id="{A581047A-02C2-6C4E-93B5-C290AD2CC0B7}"/>
              </a:ext>
            </a:extLst>
          </p:cNvPr>
          <p:cNvSpPr txBox="1"/>
          <p:nvPr/>
        </p:nvSpPr>
        <p:spPr>
          <a:xfrm>
            <a:off x="7716" y="699962"/>
            <a:ext cx="9136284" cy="646331"/>
          </a:xfrm>
          <a:prstGeom prst="rect">
            <a:avLst/>
          </a:prstGeom>
          <a:noFill/>
        </p:spPr>
        <p:txBody>
          <a:bodyPr wrap="none" rtlCol="0">
            <a:spAutoFit/>
          </a:bodyPr>
          <a:lstStyle/>
          <a:p>
            <a:pPr algn="ctr"/>
            <a:r>
              <a:rPr lang="en-US" dirty="0"/>
              <a:t>Choosing the best model product for the job</a:t>
            </a:r>
          </a:p>
          <a:p>
            <a:pPr algn="ctr"/>
            <a:r>
              <a:rPr lang="en-US" dirty="0"/>
              <a:t>If simple works, go simple! (less data to process) – </a:t>
            </a:r>
            <a:r>
              <a:rPr lang="en-US" dirty="0">
                <a:solidFill>
                  <a:srgbClr val="FF0000"/>
                </a:solidFill>
              </a:rPr>
              <a:t>not everything has to be coupled all the time</a:t>
            </a:r>
            <a:r>
              <a:rPr lang="en-US" dirty="0">
                <a:solidFill>
                  <a:srgbClr val="0070C0"/>
                </a:solidFill>
              </a:rPr>
              <a:t>!</a:t>
            </a:r>
          </a:p>
        </p:txBody>
      </p:sp>
    </p:spTree>
    <p:extLst>
      <p:ext uri="{BB962C8B-B14F-4D97-AF65-F5344CB8AC3E}">
        <p14:creationId xmlns:p14="http://schemas.microsoft.com/office/powerpoint/2010/main" val="5160073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7165"/>
          <a:stretch/>
        </p:blipFill>
        <p:spPr bwMode="auto">
          <a:xfrm>
            <a:off x="742080" y="1683734"/>
            <a:ext cx="7606324" cy="5094004"/>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5" name="Title 1"/>
          <p:cNvSpPr txBox="1">
            <a:spLocks/>
          </p:cNvSpPr>
          <p:nvPr/>
        </p:nvSpPr>
        <p:spPr>
          <a:xfrm>
            <a:off x="457200" y="117679"/>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a:t>Can one model do it all?</a:t>
            </a:r>
          </a:p>
          <a:p>
            <a:r>
              <a:rPr lang="en-US" sz="3200" dirty="0"/>
              <a:t>Processes operate on </a:t>
            </a:r>
            <a:r>
              <a:rPr lang="en-US" sz="3200" dirty="0">
                <a:solidFill>
                  <a:srgbClr val="FF0000"/>
                </a:solidFill>
                <a:highlight>
                  <a:srgbClr val="C0C0C0"/>
                </a:highlight>
              </a:rPr>
              <a:t>various time/space scales</a:t>
            </a:r>
          </a:p>
        </p:txBody>
      </p:sp>
    </p:spTree>
    <p:extLst>
      <p:ext uri="{BB962C8B-B14F-4D97-AF65-F5344CB8AC3E}">
        <p14:creationId xmlns:p14="http://schemas.microsoft.com/office/powerpoint/2010/main" val="415593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1981"/>
            <a:ext cx="8229600" cy="1143000"/>
          </a:xfrm>
        </p:spPr>
        <p:txBody>
          <a:bodyPr>
            <a:normAutofit fontScale="90000"/>
          </a:bodyPr>
          <a:lstStyle/>
          <a:p>
            <a:r>
              <a:rPr lang="en-US" dirty="0">
                <a:solidFill>
                  <a:srgbClr val="FF0000"/>
                </a:solidFill>
              </a:rPr>
              <a:t>Common misconceptions about modeling</a:t>
            </a:r>
          </a:p>
        </p:txBody>
      </p:sp>
      <p:sp>
        <p:nvSpPr>
          <p:cNvPr id="3" name="Content Placeholder 2"/>
          <p:cNvSpPr>
            <a:spLocks noGrp="1"/>
          </p:cNvSpPr>
          <p:nvPr>
            <p:ph idx="1"/>
          </p:nvPr>
        </p:nvSpPr>
        <p:spPr>
          <a:xfrm>
            <a:off x="457200" y="1466962"/>
            <a:ext cx="8440615" cy="4989594"/>
          </a:xfrm>
        </p:spPr>
        <p:txBody>
          <a:bodyPr>
            <a:normAutofit fontScale="85000" lnSpcReduction="10000"/>
          </a:bodyPr>
          <a:lstStyle/>
          <a:p>
            <a:pPr marL="514350" indent="-514350">
              <a:buFont typeface="+mj-lt"/>
              <a:buAutoNum type="arabicPeriod"/>
            </a:pPr>
            <a:r>
              <a:rPr lang="en-US" dirty="0"/>
              <a:t>The goal of modeling is to reproduce data</a:t>
            </a:r>
          </a:p>
          <a:p>
            <a:pPr marL="514350" indent="-514350">
              <a:buFont typeface="+mj-lt"/>
              <a:buAutoNum type="arabicPeriod"/>
            </a:pPr>
            <a:r>
              <a:rPr lang="en-US" dirty="0"/>
              <a:t>If a model </a:t>
            </a:r>
            <a:r>
              <a:rPr lang="en-US" dirty="0" err="1"/>
              <a:t>doesn</a:t>
            </a:r>
            <a:r>
              <a:rPr lang="mr-IN" dirty="0"/>
              <a:t>’</a:t>
            </a:r>
            <a:r>
              <a:rPr lang="en-US" dirty="0"/>
              <a:t>t fit the data, the model is useless (</a:t>
            </a:r>
            <a:r>
              <a:rPr lang="mr-IN" dirty="0"/>
              <a:t>…</a:t>
            </a:r>
            <a:r>
              <a:rPr lang="en-US" dirty="0"/>
              <a:t>and modeler also)</a:t>
            </a:r>
          </a:p>
          <a:p>
            <a:pPr marL="514350" indent="-514350">
              <a:buFont typeface="+mj-lt"/>
              <a:buAutoNum type="arabicPeriod"/>
            </a:pPr>
            <a:r>
              <a:rPr lang="en-US" dirty="0"/>
              <a:t>Since modelers don’t measure anything, they don’t know anything about data or care about them</a:t>
            </a:r>
          </a:p>
          <a:p>
            <a:pPr marL="514350" indent="-514350">
              <a:buFont typeface="+mj-lt"/>
              <a:buAutoNum type="arabicPeriod"/>
            </a:pPr>
            <a:r>
              <a:rPr lang="en-US" dirty="0"/>
              <a:t>Measurement(s) of “X” can be used to better constrain climate models</a:t>
            </a:r>
          </a:p>
          <a:p>
            <a:pPr marL="514350" indent="-514350">
              <a:buFont typeface="+mj-lt"/>
              <a:buAutoNum type="arabicPeriod"/>
            </a:pPr>
            <a:r>
              <a:rPr lang="en-US" dirty="0"/>
              <a:t>Process “W” is not explicitly implemented in the model, hence the model cannot model the effect of “Z” on climate as “W” has or may have an (unquantified) effect of the “Z” and  may effect CO</a:t>
            </a:r>
            <a:r>
              <a:rPr lang="en-US" baseline="-25000" dirty="0"/>
              <a:t>2</a:t>
            </a:r>
            <a:r>
              <a:rPr lang="en-US" dirty="0"/>
              <a:t> or T, etc. … therefore climate models are useless</a:t>
            </a:r>
          </a:p>
        </p:txBody>
      </p:sp>
    </p:spTree>
    <p:extLst>
      <p:ext uri="{BB962C8B-B14F-4D97-AF65-F5344CB8AC3E}">
        <p14:creationId xmlns:p14="http://schemas.microsoft.com/office/powerpoint/2010/main" val="1405960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Shot 2016-11-09 at 14.10.59.png"/>
          <p:cNvPicPr>
            <a:picLocks noGrp="1" noChangeAspect="1"/>
          </p:cNvPicPr>
          <p:nvPr>
            <p:ph idx="1"/>
          </p:nvPr>
        </p:nvPicPr>
        <p:blipFill rotWithShape="1">
          <a:blip r:embed="rId2">
            <a:extLst>
              <a:ext uri="{28A0092B-C50C-407E-A947-70E740481C1C}">
                <a14:useLocalDpi xmlns:a14="http://schemas.microsoft.com/office/drawing/2010/main" val="0"/>
              </a:ext>
            </a:extLst>
          </a:blip>
          <a:srcRect t="3299" b="26047"/>
          <a:stretch/>
        </p:blipFill>
        <p:spPr>
          <a:xfrm>
            <a:off x="-1168146" y="298142"/>
            <a:ext cx="10226520" cy="5780252"/>
          </a:xfrm>
        </p:spPr>
      </p:pic>
      <p:pic>
        <p:nvPicPr>
          <p:cNvPr id="5" name="Content Placeholder 3" descr="Screen Shot 2016-11-09 at 14.10.59.png"/>
          <p:cNvPicPr>
            <a:picLocks noChangeAspect="1"/>
          </p:cNvPicPr>
          <p:nvPr/>
        </p:nvPicPr>
        <p:blipFill rotWithShape="1">
          <a:blip r:embed="rId2">
            <a:extLst>
              <a:ext uri="{28A0092B-C50C-407E-A947-70E740481C1C}">
                <a14:useLocalDpi xmlns:a14="http://schemas.microsoft.com/office/drawing/2010/main" val="0"/>
              </a:ext>
            </a:extLst>
          </a:blip>
          <a:srcRect t="75217" b="379"/>
          <a:stretch/>
        </p:blipFill>
        <p:spPr>
          <a:xfrm>
            <a:off x="3835271" y="5821554"/>
            <a:ext cx="5308729" cy="1036446"/>
          </a:xfrm>
          <a:prstGeom prst="rect">
            <a:avLst/>
          </a:prstGeom>
        </p:spPr>
      </p:pic>
      <p:sp>
        <p:nvSpPr>
          <p:cNvPr id="2" name="TextBox 1">
            <a:extLst>
              <a:ext uri="{FF2B5EF4-FFF2-40B4-BE49-F238E27FC236}">
                <a16:creationId xmlns:a16="http://schemas.microsoft.com/office/drawing/2014/main" id="{CBD4B94D-3807-F945-AE00-61216A103099}"/>
              </a:ext>
            </a:extLst>
          </p:cNvPr>
          <p:cNvSpPr txBox="1"/>
          <p:nvPr/>
        </p:nvSpPr>
        <p:spPr>
          <a:xfrm>
            <a:off x="6715425" y="152400"/>
            <a:ext cx="2351413" cy="1754326"/>
          </a:xfrm>
          <a:prstGeom prst="rect">
            <a:avLst/>
          </a:prstGeom>
          <a:noFill/>
        </p:spPr>
        <p:txBody>
          <a:bodyPr wrap="none" rtlCol="0">
            <a:spAutoFit/>
          </a:bodyPr>
          <a:lstStyle/>
          <a:p>
            <a:pPr algn="ctr"/>
            <a:r>
              <a:rPr lang="en-US" b="1" dirty="0">
                <a:solidFill>
                  <a:srgbClr val="0070C0"/>
                </a:solidFill>
                <a:highlight>
                  <a:srgbClr val="C0C0C0"/>
                </a:highlight>
              </a:rPr>
              <a:t>Higher resolution</a:t>
            </a:r>
          </a:p>
          <a:p>
            <a:pPr marL="285750" indent="-285750">
              <a:buFont typeface="Arial" panose="020B0604020202020204" pitchFamily="34" charset="0"/>
              <a:buChar char="•"/>
            </a:pPr>
            <a:r>
              <a:rPr lang="en-US" dirty="0"/>
              <a:t>(more data)</a:t>
            </a:r>
          </a:p>
          <a:p>
            <a:pPr marL="285750" indent="-285750">
              <a:buFont typeface="Arial" panose="020B0604020202020204" pitchFamily="34" charset="0"/>
              <a:buChar char="•"/>
            </a:pPr>
            <a:r>
              <a:rPr lang="en-US" dirty="0"/>
              <a:t>(local extremes)</a:t>
            </a:r>
          </a:p>
          <a:p>
            <a:pPr marL="285750" indent="-285750">
              <a:buFont typeface="Arial" panose="020B0604020202020204" pitchFamily="34" charset="0"/>
              <a:buChar char="•"/>
            </a:pPr>
            <a:r>
              <a:rPr lang="en-US" dirty="0"/>
              <a:t>(shorter simulation)</a:t>
            </a:r>
          </a:p>
          <a:p>
            <a:pPr marL="285750" indent="-285750">
              <a:buFont typeface="Arial" panose="020B0604020202020204" pitchFamily="34" charset="0"/>
              <a:buChar char="•"/>
            </a:pPr>
            <a:r>
              <a:rPr lang="en-US" dirty="0"/>
              <a:t>(no/few ensembles)</a:t>
            </a:r>
          </a:p>
          <a:p>
            <a:pPr algn="ctr"/>
            <a:endParaRPr lang="en-US" dirty="0"/>
          </a:p>
        </p:txBody>
      </p:sp>
      <p:sp>
        <p:nvSpPr>
          <p:cNvPr id="6" name="TextBox 5">
            <a:extLst>
              <a:ext uri="{FF2B5EF4-FFF2-40B4-BE49-F238E27FC236}">
                <a16:creationId xmlns:a16="http://schemas.microsoft.com/office/drawing/2014/main" id="{2032E0DC-9CDB-5849-929B-395E9B7A5AC2}"/>
              </a:ext>
            </a:extLst>
          </p:cNvPr>
          <p:cNvSpPr txBox="1"/>
          <p:nvPr/>
        </p:nvSpPr>
        <p:spPr>
          <a:xfrm>
            <a:off x="6723888" y="3125476"/>
            <a:ext cx="2334485" cy="1477328"/>
          </a:xfrm>
          <a:prstGeom prst="rect">
            <a:avLst/>
          </a:prstGeom>
          <a:noFill/>
        </p:spPr>
        <p:txBody>
          <a:bodyPr wrap="none" rtlCol="0">
            <a:spAutoFit/>
          </a:bodyPr>
          <a:lstStyle/>
          <a:p>
            <a:pPr algn="ctr"/>
            <a:r>
              <a:rPr lang="en-US" b="1" dirty="0">
                <a:solidFill>
                  <a:srgbClr val="0070C0"/>
                </a:solidFill>
                <a:highlight>
                  <a:srgbClr val="C0C0C0"/>
                </a:highlight>
              </a:rPr>
              <a:t>Lower resolution</a:t>
            </a:r>
          </a:p>
          <a:p>
            <a:pPr marL="285750" indent="-285750">
              <a:buFont typeface="Arial" panose="020B0604020202020204" pitchFamily="34" charset="0"/>
              <a:buChar char="•"/>
            </a:pPr>
            <a:r>
              <a:rPr lang="en-US" dirty="0"/>
              <a:t>(fewer data)</a:t>
            </a:r>
          </a:p>
          <a:p>
            <a:pPr marL="285750" indent="-285750">
              <a:buFont typeface="Arial" panose="020B0604020202020204" pitchFamily="34" charset="0"/>
              <a:buChar char="•"/>
            </a:pPr>
            <a:r>
              <a:rPr lang="en-US" dirty="0"/>
              <a:t>(longer simulation)</a:t>
            </a:r>
          </a:p>
          <a:p>
            <a:pPr marL="285750" indent="-285750">
              <a:buFont typeface="Arial" panose="020B0604020202020204" pitchFamily="34" charset="0"/>
              <a:buChar char="•"/>
            </a:pPr>
            <a:r>
              <a:rPr lang="en-US" dirty="0"/>
              <a:t>(many ensembles)</a:t>
            </a:r>
          </a:p>
          <a:p>
            <a:pPr algn="ctr"/>
            <a:endParaRPr lang="en-US" dirty="0"/>
          </a:p>
        </p:txBody>
      </p:sp>
      <p:cxnSp>
        <p:nvCxnSpPr>
          <p:cNvPr id="7" name="Straight Arrow Connector 6">
            <a:extLst>
              <a:ext uri="{FF2B5EF4-FFF2-40B4-BE49-F238E27FC236}">
                <a16:creationId xmlns:a16="http://schemas.microsoft.com/office/drawing/2014/main" id="{EE241859-55C1-0E46-AB0F-81AECE45F9F2}"/>
              </a:ext>
            </a:extLst>
          </p:cNvPr>
          <p:cNvCxnSpPr>
            <a:endCxn id="6" idx="0"/>
          </p:cNvCxnSpPr>
          <p:nvPr/>
        </p:nvCxnSpPr>
        <p:spPr>
          <a:xfrm>
            <a:off x="7891130" y="1676400"/>
            <a:ext cx="1" cy="1449076"/>
          </a:xfrm>
          <a:prstGeom prst="straightConnector1">
            <a:avLst/>
          </a:prstGeom>
          <a:ln w="44450">
            <a:solidFill>
              <a:srgbClr val="FF0000"/>
            </a:solidFill>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3486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3786"/>
            <a:ext cx="8229600" cy="1143000"/>
          </a:xfrm>
        </p:spPr>
        <p:txBody>
          <a:bodyPr>
            <a:normAutofit/>
          </a:bodyPr>
          <a:lstStyle/>
          <a:p>
            <a:r>
              <a:rPr lang="en-US" sz="5400" b="1" dirty="0">
                <a:highlight>
                  <a:srgbClr val="C0C0C0"/>
                </a:highlight>
              </a:rPr>
              <a:t>Take home messages</a:t>
            </a:r>
          </a:p>
        </p:txBody>
      </p:sp>
      <p:sp>
        <p:nvSpPr>
          <p:cNvPr id="3" name="Content Placeholder 2"/>
          <p:cNvSpPr>
            <a:spLocks noGrp="1"/>
          </p:cNvSpPr>
          <p:nvPr>
            <p:ph idx="1"/>
          </p:nvPr>
        </p:nvSpPr>
        <p:spPr>
          <a:xfrm>
            <a:off x="457200" y="1236787"/>
            <a:ext cx="8229600" cy="5527428"/>
          </a:xfrm>
        </p:spPr>
        <p:txBody>
          <a:bodyPr>
            <a:normAutofit fontScale="85000" lnSpcReduction="20000"/>
          </a:bodyPr>
          <a:lstStyle/>
          <a:p>
            <a:r>
              <a:rPr lang="en-US" dirty="0"/>
              <a:t>Models will always be imperfect (accept this!)</a:t>
            </a:r>
          </a:p>
          <a:p>
            <a:pPr lvl="1"/>
            <a:r>
              <a:rPr lang="en-US" dirty="0"/>
              <a:t>the challenge is to </a:t>
            </a:r>
            <a:r>
              <a:rPr lang="en-US" b="1" dirty="0"/>
              <a:t>make them useful </a:t>
            </a:r>
            <a:r>
              <a:rPr lang="en-US" dirty="0"/>
              <a:t>by keeping them as simple as possible in spite of their limitations </a:t>
            </a:r>
          </a:p>
          <a:p>
            <a:pPr lvl="2"/>
            <a:r>
              <a:rPr lang="en-US" dirty="0">
                <a:solidFill>
                  <a:srgbClr val="0070C0"/>
                </a:solidFill>
                <a:highlight>
                  <a:srgbClr val="C0C0C0"/>
                </a:highlight>
              </a:rPr>
              <a:t>very difficult in practice, requires deep scientific knowledge</a:t>
            </a:r>
          </a:p>
          <a:p>
            <a:pPr lvl="2"/>
            <a:r>
              <a:rPr lang="en-US" dirty="0">
                <a:solidFill>
                  <a:srgbClr val="FF0000"/>
                </a:solidFill>
                <a:highlight>
                  <a:srgbClr val="C0C0C0"/>
                </a:highlight>
              </a:rPr>
              <a:t>Understanding of the question and of the tools available</a:t>
            </a:r>
          </a:p>
          <a:p>
            <a:pPr lvl="1"/>
            <a:r>
              <a:rPr lang="en-US" dirty="0"/>
              <a:t>The </a:t>
            </a:r>
            <a:r>
              <a:rPr lang="en-US" b="1" dirty="0"/>
              <a:t>skill of the analyst is to know how far to push the interpretation </a:t>
            </a:r>
            <a:r>
              <a:rPr lang="en-US" dirty="0"/>
              <a:t>and to select the correct model/simulations for the right question (</a:t>
            </a:r>
            <a:r>
              <a:rPr lang="en-US" b="1" dirty="0"/>
              <a:t>exploit experimental design</a:t>
            </a:r>
            <a:r>
              <a:rPr lang="en-US" dirty="0"/>
              <a:t>)</a:t>
            </a:r>
          </a:p>
          <a:p>
            <a:r>
              <a:rPr lang="en-US" dirty="0"/>
              <a:t>Main sources of uncertainties to consider</a:t>
            </a:r>
          </a:p>
          <a:p>
            <a:pPr lvl="2"/>
            <a:r>
              <a:rPr lang="en-US" dirty="0" err="1"/>
              <a:t>Numerics</a:t>
            </a:r>
            <a:r>
              <a:rPr lang="en-US" dirty="0"/>
              <a:t> and choice of equations/implementation</a:t>
            </a:r>
          </a:p>
          <a:p>
            <a:pPr lvl="2"/>
            <a:r>
              <a:rPr lang="en-US" dirty="0"/>
              <a:t>Resolution</a:t>
            </a:r>
          </a:p>
          <a:p>
            <a:pPr lvl="2"/>
            <a:r>
              <a:rPr lang="en-US" dirty="0"/>
              <a:t>Parameterizations</a:t>
            </a:r>
          </a:p>
          <a:p>
            <a:pPr lvl="2"/>
            <a:r>
              <a:rPr lang="en-US" dirty="0"/>
              <a:t>Boundary conditions and forcing</a:t>
            </a:r>
          </a:p>
          <a:p>
            <a:pPr lvl="2"/>
            <a:r>
              <a:rPr lang="en-US" dirty="0"/>
              <a:t>Internal dynamics</a:t>
            </a:r>
          </a:p>
          <a:p>
            <a:r>
              <a:rPr lang="en-US" b="1" dirty="0">
                <a:highlight>
                  <a:srgbClr val="C0C0C0"/>
                </a:highlight>
              </a:rPr>
              <a:t>Influence of uncertainties on final conclusions </a:t>
            </a:r>
            <a:r>
              <a:rPr lang="en-US" dirty="0"/>
              <a:t>of analysis must be considered</a:t>
            </a:r>
          </a:p>
        </p:txBody>
      </p:sp>
      <p:sp>
        <p:nvSpPr>
          <p:cNvPr id="4" name="Rectangle 3">
            <a:extLst>
              <a:ext uri="{FF2B5EF4-FFF2-40B4-BE49-F238E27FC236}">
                <a16:creationId xmlns:a16="http://schemas.microsoft.com/office/drawing/2014/main" id="{ADE48C73-9FF6-D542-8975-833EAA1B99F2}"/>
              </a:ext>
            </a:extLst>
          </p:cNvPr>
          <p:cNvSpPr/>
          <p:nvPr/>
        </p:nvSpPr>
        <p:spPr>
          <a:xfrm>
            <a:off x="38100" y="81086"/>
            <a:ext cx="9038492" cy="6670429"/>
          </a:xfrm>
          <a:prstGeom prst="rect">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28729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29"/>
            <a:ext cx="8229600" cy="1143000"/>
          </a:xfrm>
        </p:spPr>
        <p:txBody>
          <a:bodyPr>
            <a:normAutofit/>
          </a:bodyPr>
          <a:lstStyle/>
          <a:p>
            <a:r>
              <a:rPr lang="en-US" dirty="0">
                <a:solidFill>
                  <a:srgbClr val="3366FF"/>
                </a:solidFill>
              </a:rPr>
              <a:t>Some better propositions</a:t>
            </a:r>
          </a:p>
        </p:txBody>
      </p:sp>
      <p:sp>
        <p:nvSpPr>
          <p:cNvPr id="3" name="Content Placeholder 2"/>
          <p:cNvSpPr>
            <a:spLocks noGrp="1"/>
          </p:cNvSpPr>
          <p:nvPr>
            <p:ph idx="1"/>
          </p:nvPr>
        </p:nvSpPr>
        <p:spPr>
          <a:xfrm>
            <a:off x="457200" y="971613"/>
            <a:ext cx="8440615" cy="5704438"/>
          </a:xfrm>
        </p:spPr>
        <p:txBody>
          <a:bodyPr>
            <a:normAutofit fontScale="77500" lnSpcReduction="20000"/>
          </a:bodyPr>
          <a:lstStyle/>
          <a:p>
            <a:pPr marL="514350" indent="-514350">
              <a:buFont typeface="+mj-lt"/>
              <a:buAutoNum type="arabicPeriod"/>
            </a:pPr>
            <a:r>
              <a:rPr lang="en-US" dirty="0"/>
              <a:t>All models are “wrong” and “incomplete”</a:t>
            </a:r>
          </a:p>
          <a:p>
            <a:pPr marL="400050" lvl="1" indent="0">
              <a:buNone/>
            </a:pPr>
            <a:r>
              <a:rPr lang="en-US" sz="2600" dirty="0">
                <a:solidFill>
                  <a:srgbClr val="FF0000"/>
                </a:solidFill>
              </a:rPr>
              <a:t>(modeling with the sole goal of fitting data can be futile)</a:t>
            </a:r>
          </a:p>
          <a:p>
            <a:pPr marL="400050" lvl="1" indent="0">
              <a:buNone/>
            </a:pPr>
            <a:r>
              <a:rPr lang="en-US" sz="2600" dirty="0">
                <a:solidFill>
                  <a:srgbClr val="FF0000"/>
                </a:solidFill>
              </a:rPr>
              <a:t>(state-or-the-art models have many free parameters, uniqueness of the fit/solution is not always guaranteed – fit for wrong reason possible)</a:t>
            </a:r>
          </a:p>
          <a:p>
            <a:pPr marL="514350" indent="-514350">
              <a:buFont typeface="+mj-lt"/>
              <a:buAutoNum type="arabicPeriod"/>
            </a:pPr>
            <a:r>
              <a:rPr lang="en-US" dirty="0"/>
              <a:t>Models have the merit of being internally consistent and possess fundamental conservation properties (mass, momentum, energy) that arm-wavy arguments do not have</a:t>
            </a:r>
          </a:p>
          <a:p>
            <a:pPr marL="400050" lvl="1" indent="0">
              <a:buNone/>
            </a:pPr>
            <a:r>
              <a:rPr lang="en-US" dirty="0">
                <a:solidFill>
                  <a:srgbClr val="FF0000"/>
                </a:solidFill>
              </a:rPr>
              <a:t>(It’s much easier to explain data with arm-wavy arguments)</a:t>
            </a:r>
          </a:p>
          <a:p>
            <a:pPr marL="400050" lvl="1" indent="0">
              <a:buNone/>
            </a:pPr>
            <a:r>
              <a:rPr lang="en-US" dirty="0">
                <a:solidFill>
                  <a:srgbClr val="FF0000"/>
                </a:solidFill>
              </a:rPr>
              <a:t>(…but models can provide means to test hypotheses)</a:t>
            </a:r>
            <a:endParaRPr lang="en-US" dirty="0"/>
          </a:p>
          <a:p>
            <a:pPr marL="514350" indent="-514350">
              <a:buFont typeface="+mj-lt"/>
              <a:buAutoNum type="arabicPeriod"/>
            </a:pPr>
            <a:r>
              <a:rPr lang="en-US" dirty="0"/>
              <a:t>Models can be wrong in many different ways</a:t>
            </a:r>
          </a:p>
          <a:p>
            <a:pPr marL="400050" lvl="1" indent="0">
              <a:buNone/>
            </a:pPr>
            <a:r>
              <a:rPr lang="en-US" dirty="0">
                <a:solidFill>
                  <a:srgbClr val="FF0000"/>
                </a:solidFill>
              </a:rPr>
              <a:t>(figuring out why they are wrong is where learning occurs)</a:t>
            </a:r>
          </a:p>
          <a:p>
            <a:pPr marL="400050" lvl="1" indent="0">
              <a:buNone/>
            </a:pPr>
            <a:r>
              <a:rPr lang="en-US" dirty="0">
                <a:solidFill>
                  <a:srgbClr val="FF0000"/>
                </a:solidFill>
              </a:rPr>
              <a:t>(data come in to inform parameterizations and testing simulations)</a:t>
            </a:r>
          </a:p>
          <a:p>
            <a:pPr marL="514350" indent="-514350">
              <a:buFont typeface="+mj-lt"/>
              <a:buAutoNum type="arabicPeriod"/>
            </a:pPr>
            <a:r>
              <a:rPr lang="en-US" dirty="0"/>
              <a:t>The skill of a “modeler/analyst” is less in knowing how to model (</a:t>
            </a:r>
            <a:r>
              <a:rPr lang="en-US" dirty="0" err="1"/>
              <a:t>i.e</a:t>
            </a:r>
            <a:r>
              <a:rPr lang="en-US" dirty="0"/>
              <a:t> math, computer science) and more in how to make useful sense of incomplete/uncertain results and design meaningful experiments</a:t>
            </a:r>
          </a:p>
          <a:p>
            <a:pPr marL="0" indent="0">
              <a:buNone/>
            </a:pPr>
            <a:r>
              <a:rPr lang="en-US" dirty="0">
                <a:solidFill>
                  <a:srgbClr val="FF0000"/>
                </a:solidFill>
              </a:rPr>
              <a:t>	(experimental design is key)</a:t>
            </a:r>
            <a:endParaRPr lang="en-US" dirty="0"/>
          </a:p>
        </p:txBody>
      </p:sp>
    </p:spTree>
    <p:extLst>
      <p:ext uri="{BB962C8B-B14F-4D97-AF65-F5344CB8AC3E}">
        <p14:creationId xmlns:p14="http://schemas.microsoft.com/office/powerpoint/2010/main" val="3838030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3192" r="15722" b="30022"/>
          <a:stretch/>
        </p:blipFill>
        <p:spPr bwMode="auto">
          <a:xfrm>
            <a:off x="3533666" y="125001"/>
            <a:ext cx="5387559" cy="6595661"/>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TextBox 1"/>
          <p:cNvSpPr txBox="1"/>
          <p:nvPr/>
        </p:nvSpPr>
        <p:spPr>
          <a:xfrm>
            <a:off x="80440" y="440733"/>
            <a:ext cx="3490484" cy="646331"/>
          </a:xfrm>
          <a:prstGeom prst="rect">
            <a:avLst/>
          </a:prstGeom>
          <a:noFill/>
        </p:spPr>
        <p:txBody>
          <a:bodyPr wrap="none" rtlCol="0">
            <a:spAutoFit/>
          </a:bodyPr>
          <a:lstStyle/>
          <a:p>
            <a:r>
              <a:rPr lang="en-US" sz="3600" b="1" dirty="0"/>
              <a:t>Model resolution</a:t>
            </a:r>
          </a:p>
        </p:txBody>
      </p:sp>
      <p:sp>
        <p:nvSpPr>
          <p:cNvPr id="3" name="TextBox 2"/>
          <p:cNvSpPr txBox="1"/>
          <p:nvPr/>
        </p:nvSpPr>
        <p:spPr>
          <a:xfrm>
            <a:off x="222775" y="1402796"/>
            <a:ext cx="2992313" cy="1477328"/>
          </a:xfrm>
          <a:prstGeom prst="rect">
            <a:avLst/>
          </a:prstGeom>
          <a:noFill/>
        </p:spPr>
        <p:txBody>
          <a:bodyPr wrap="square" rtlCol="0">
            <a:spAutoFit/>
          </a:bodyPr>
          <a:lstStyle/>
          <a:p>
            <a:pPr algn="ctr"/>
            <a:r>
              <a:rPr lang="en-US" dirty="0"/>
              <a:t>Increasing spatial resolution</a:t>
            </a:r>
          </a:p>
          <a:p>
            <a:pPr algn="ctr"/>
            <a:r>
              <a:rPr lang="mr-IN" dirty="0"/>
              <a:t>…</a:t>
            </a:r>
            <a:r>
              <a:rPr lang="en-US" dirty="0"/>
              <a:t>also means increasing temporal resolution to </a:t>
            </a:r>
            <a:r>
              <a:rPr lang="en-US" b="1" dirty="0"/>
              <a:t>maintain numerical stability</a:t>
            </a:r>
          </a:p>
          <a:p>
            <a:pPr algn="ctr"/>
            <a:r>
              <a:rPr lang="en-US" dirty="0"/>
              <a:t>(i.e. decrease time step)</a:t>
            </a:r>
          </a:p>
        </p:txBody>
      </p:sp>
      <p:sp>
        <p:nvSpPr>
          <p:cNvPr id="4" name="TextBox 3"/>
          <p:cNvSpPr txBox="1"/>
          <p:nvPr/>
        </p:nvSpPr>
        <p:spPr>
          <a:xfrm>
            <a:off x="426127" y="3451221"/>
            <a:ext cx="2992313" cy="3139321"/>
          </a:xfrm>
          <a:prstGeom prst="rect">
            <a:avLst/>
          </a:prstGeom>
          <a:noFill/>
        </p:spPr>
        <p:txBody>
          <a:bodyPr wrap="square" rtlCol="0">
            <a:spAutoFit/>
          </a:bodyPr>
          <a:lstStyle/>
          <a:p>
            <a:r>
              <a:rPr lang="en-US" b="1" dirty="0">
                <a:solidFill>
                  <a:srgbClr val="FF0000"/>
                </a:solidFill>
              </a:rPr>
              <a:t>Huge cost of resolution:</a:t>
            </a:r>
          </a:p>
          <a:p>
            <a:r>
              <a:rPr lang="en-US" dirty="0"/>
              <a:t>2x increase in spatial resolution in all dimensions means </a:t>
            </a:r>
          </a:p>
          <a:p>
            <a:r>
              <a:rPr lang="en-US" dirty="0"/>
              <a:t>2</a:t>
            </a:r>
            <a:r>
              <a:rPr lang="en-US" baseline="30000" dirty="0"/>
              <a:t>3</a:t>
            </a:r>
            <a:r>
              <a:rPr lang="en-US" dirty="0"/>
              <a:t>=8x more computations</a:t>
            </a:r>
          </a:p>
          <a:p>
            <a:r>
              <a:rPr lang="en-US" dirty="0"/>
              <a:t>2</a:t>
            </a:r>
            <a:r>
              <a:rPr lang="en-US" baseline="30000" dirty="0"/>
              <a:t>3</a:t>
            </a:r>
            <a:r>
              <a:rPr lang="en-US" dirty="0"/>
              <a:t>=8x more memory</a:t>
            </a:r>
          </a:p>
          <a:p>
            <a:r>
              <a:rPr lang="en-US" dirty="0"/>
              <a:t>2</a:t>
            </a:r>
            <a:r>
              <a:rPr lang="en-US" baseline="30000" dirty="0"/>
              <a:t>3</a:t>
            </a:r>
            <a:r>
              <a:rPr lang="en-US" dirty="0"/>
              <a:t>=8x more time</a:t>
            </a:r>
          </a:p>
          <a:p>
            <a:endParaRPr lang="en-US" dirty="0"/>
          </a:p>
          <a:p>
            <a:r>
              <a:rPr lang="en-US" dirty="0"/>
              <a:t>With decreased time-step</a:t>
            </a:r>
          </a:p>
          <a:p>
            <a:r>
              <a:rPr lang="en-US" dirty="0"/>
              <a:t>&gt;16x slower and more demanding</a:t>
            </a:r>
          </a:p>
        </p:txBody>
      </p:sp>
    </p:spTree>
    <p:extLst>
      <p:ext uri="{BB962C8B-B14F-4D97-AF65-F5344CB8AC3E}">
        <p14:creationId xmlns:p14="http://schemas.microsoft.com/office/powerpoint/2010/main" val="2940803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of improving resolution?</a:t>
            </a:r>
          </a:p>
        </p:txBody>
      </p:sp>
      <p:sp>
        <p:nvSpPr>
          <p:cNvPr id="3" name="Content Placeholder 2"/>
          <p:cNvSpPr>
            <a:spLocks noGrp="1"/>
          </p:cNvSpPr>
          <p:nvPr>
            <p:ph idx="1"/>
          </p:nvPr>
        </p:nvSpPr>
        <p:spPr>
          <a:xfrm>
            <a:off x="278780" y="1417638"/>
            <a:ext cx="8608742" cy="4872462"/>
          </a:xfrm>
        </p:spPr>
        <p:txBody>
          <a:bodyPr>
            <a:normAutofit fontScale="70000" lnSpcReduction="20000"/>
          </a:bodyPr>
          <a:lstStyle/>
          <a:p>
            <a:r>
              <a:rPr lang="en-US" dirty="0"/>
              <a:t>Better </a:t>
            </a:r>
            <a:r>
              <a:rPr lang="en-US" dirty="0">
                <a:solidFill>
                  <a:srgbClr val="FF0000"/>
                </a:solidFill>
              </a:rPr>
              <a:t>numerical accuracy </a:t>
            </a:r>
            <a:r>
              <a:rPr lang="en-US" dirty="0"/>
              <a:t>in solving dynamical equations</a:t>
            </a:r>
          </a:p>
          <a:p>
            <a:pPr lvl="1"/>
            <a:r>
              <a:rPr lang="en-US" dirty="0"/>
              <a:t>Smaller discretization steps</a:t>
            </a:r>
          </a:p>
          <a:p>
            <a:r>
              <a:rPr lang="en-US" dirty="0"/>
              <a:t>Better </a:t>
            </a:r>
            <a:r>
              <a:rPr lang="en-US" dirty="0">
                <a:solidFill>
                  <a:srgbClr val="FF0000"/>
                </a:solidFill>
              </a:rPr>
              <a:t>representation of topography/bathymetry </a:t>
            </a:r>
            <a:r>
              <a:rPr lang="en-US" dirty="0"/>
              <a:t>(mountains, islands, seamounts</a:t>
            </a:r>
            <a:r>
              <a:rPr lang="mr-IN" dirty="0"/>
              <a:t>…</a:t>
            </a:r>
            <a:r>
              <a:rPr lang="en-US" dirty="0"/>
              <a:t>)</a:t>
            </a:r>
          </a:p>
          <a:p>
            <a:pPr lvl="1"/>
            <a:r>
              <a:rPr lang="en-US" dirty="0"/>
              <a:t>Grid-boxes have vertical walls (depends on coordinate system)</a:t>
            </a:r>
          </a:p>
          <a:p>
            <a:r>
              <a:rPr lang="en-US" dirty="0"/>
              <a:t>Explicit </a:t>
            </a:r>
            <a:r>
              <a:rPr lang="en-US" dirty="0">
                <a:solidFill>
                  <a:srgbClr val="FF0000"/>
                </a:solidFill>
              </a:rPr>
              <a:t>inclusion of </a:t>
            </a:r>
            <a:r>
              <a:rPr lang="en-US" dirty="0" err="1">
                <a:solidFill>
                  <a:srgbClr val="FF0000"/>
                </a:solidFill>
              </a:rPr>
              <a:t>subgrid</a:t>
            </a:r>
            <a:r>
              <a:rPr lang="en-US" dirty="0">
                <a:solidFill>
                  <a:srgbClr val="FF0000"/>
                </a:solidFill>
              </a:rPr>
              <a:t>-scale processes</a:t>
            </a:r>
          </a:p>
          <a:p>
            <a:pPr lvl="1"/>
            <a:r>
              <a:rPr lang="en-US" dirty="0"/>
              <a:t>Parameterizing vs. resolving (e.g. eddies, overflows, </a:t>
            </a:r>
            <a:r>
              <a:rPr lang="en-US" dirty="0" err="1"/>
              <a:t>etc</a:t>
            </a:r>
            <a:r>
              <a:rPr lang="en-US" dirty="0"/>
              <a:t>)</a:t>
            </a:r>
          </a:p>
          <a:p>
            <a:r>
              <a:rPr lang="en-US" dirty="0"/>
              <a:t>Property </a:t>
            </a:r>
            <a:r>
              <a:rPr lang="en-US" dirty="0">
                <a:solidFill>
                  <a:srgbClr val="FF0000"/>
                </a:solidFill>
              </a:rPr>
              <a:t>gradients can be larger </a:t>
            </a:r>
          </a:p>
          <a:p>
            <a:pPr lvl="1"/>
            <a:r>
              <a:rPr lang="en-US" dirty="0"/>
              <a:t>Affects pressure gradients (i.e. velocity of currents)</a:t>
            </a:r>
          </a:p>
          <a:p>
            <a:pPr lvl="1"/>
            <a:r>
              <a:rPr lang="en-US" dirty="0"/>
              <a:t>Model becomes more advective and less diffusive, maybe more turbulent</a:t>
            </a:r>
          </a:p>
          <a:p>
            <a:pPr lvl="1"/>
            <a:r>
              <a:rPr lang="en-US" dirty="0"/>
              <a:t>Exchange-processes that depend on gradient become stronger (strong exchange, although on shorter spatial scales, e.g. air-sea heat fluxes)</a:t>
            </a:r>
          </a:p>
          <a:p>
            <a:r>
              <a:rPr lang="en-US" dirty="0"/>
              <a:t>Better </a:t>
            </a:r>
            <a:r>
              <a:rPr lang="en-US" dirty="0">
                <a:solidFill>
                  <a:srgbClr val="FF0000"/>
                </a:solidFill>
              </a:rPr>
              <a:t>agreement with the way data are collected </a:t>
            </a:r>
            <a:r>
              <a:rPr lang="en-US" dirty="0"/>
              <a:t>(i.e. what observations mean)</a:t>
            </a:r>
          </a:p>
          <a:p>
            <a:pPr lvl="1"/>
            <a:r>
              <a:rPr lang="en-US" dirty="0"/>
              <a:t>Averaging over space/time and variability</a:t>
            </a:r>
          </a:p>
          <a:p>
            <a:endParaRPr lang="en-US" dirty="0"/>
          </a:p>
        </p:txBody>
      </p:sp>
      <p:sp>
        <p:nvSpPr>
          <p:cNvPr id="4" name="TextBox 3">
            <a:extLst>
              <a:ext uri="{FF2B5EF4-FFF2-40B4-BE49-F238E27FC236}">
                <a16:creationId xmlns:a16="http://schemas.microsoft.com/office/drawing/2014/main" id="{4EE28BDD-DB87-E144-B3E9-258F5927803D}"/>
              </a:ext>
            </a:extLst>
          </p:cNvPr>
          <p:cNvSpPr txBox="1"/>
          <p:nvPr/>
        </p:nvSpPr>
        <p:spPr>
          <a:xfrm>
            <a:off x="4099903" y="6398696"/>
            <a:ext cx="4586897" cy="369332"/>
          </a:xfrm>
          <a:prstGeom prst="rect">
            <a:avLst/>
          </a:prstGeom>
          <a:noFill/>
        </p:spPr>
        <p:txBody>
          <a:bodyPr wrap="none" rtlCol="0">
            <a:spAutoFit/>
          </a:bodyPr>
          <a:lstStyle/>
          <a:p>
            <a:r>
              <a:rPr lang="en-US" dirty="0">
                <a:hlinkClick r:id="rId2"/>
              </a:rPr>
              <a:t>https://www.gfdl.noaa.gov/climate-modeling/</a:t>
            </a:r>
            <a:r>
              <a:rPr lang="en-US" dirty="0"/>
              <a:t> </a:t>
            </a:r>
          </a:p>
        </p:txBody>
      </p:sp>
    </p:spTree>
    <p:extLst>
      <p:ext uri="{BB962C8B-B14F-4D97-AF65-F5344CB8AC3E}">
        <p14:creationId xmlns:p14="http://schemas.microsoft.com/office/powerpoint/2010/main" val="1326122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6978"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5241"/>
          <a:stretch/>
        </p:blipFill>
        <p:spPr bwMode="auto">
          <a:xfrm>
            <a:off x="1772794" y="0"/>
            <a:ext cx="7371206" cy="6858000"/>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
        <p:nvSpPr>
          <p:cNvPr id="2" name="TextBox 1"/>
          <p:cNvSpPr txBox="1"/>
          <p:nvPr/>
        </p:nvSpPr>
        <p:spPr>
          <a:xfrm>
            <a:off x="225335" y="900939"/>
            <a:ext cx="1300844" cy="369332"/>
          </a:xfrm>
          <a:prstGeom prst="rect">
            <a:avLst/>
          </a:prstGeom>
          <a:noFill/>
        </p:spPr>
        <p:txBody>
          <a:bodyPr wrap="none" rtlCol="0">
            <a:spAutoFit/>
          </a:bodyPr>
          <a:lstStyle/>
          <a:p>
            <a:r>
              <a:rPr lang="en-US" dirty="0"/>
              <a:t>Gulf Stream</a:t>
            </a:r>
          </a:p>
        </p:txBody>
      </p:sp>
      <p:sp>
        <p:nvSpPr>
          <p:cNvPr id="4" name="TextBox 3"/>
          <p:cNvSpPr txBox="1"/>
          <p:nvPr/>
        </p:nvSpPr>
        <p:spPr>
          <a:xfrm>
            <a:off x="225335" y="4146288"/>
            <a:ext cx="1411752" cy="369332"/>
          </a:xfrm>
          <a:prstGeom prst="rect">
            <a:avLst/>
          </a:prstGeom>
          <a:noFill/>
        </p:spPr>
        <p:txBody>
          <a:bodyPr wrap="none" rtlCol="0">
            <a:spAutoFit/>
          </a:bodyPr>
          <a:lstStyle/>
          <a:p>
            <a:r>
              <a:rPr lang="en-US" dirty="0"/>
              <a:t>Labrador Sea</a:t>
            </a:r>
          </a:p>
        </p:txBody>
      </p:sp>
      <p:sp>
        <p:nvSpPr>
          <p:cNvPr id="3" name="TextBox 2">
            <a:extLst>
              <a:ext uri="{FF2B5EF4-FFF2-40B4-BE49-F238E27FC236}">
                <a16:creationId xmlns:a16="http://schemas.microsoft.com/office/drawing/2014/main" id="{866FDD64-E145-5A08-A4A7-7C0396603595}"/>
              </a:ext>
            </a:extLst>
          </p:cNvPr>
          <p:cNvSpPr txBox="1"/>
          <p:nvPr/>
        </p:nvSpPr>
        <p:spPr>
          <a:xfrm>
            <a:off x="2386361" y="312234"/>
            <a:ext cx="1265090" cy="338554"/>
          </a:xfrm>
          <a:prstGeom prst="rect">
            <a:avLst/>
          </a:prstGeom>
          <a:noFill/>
        </p:spPr>
        <p:txBody>
          <a:bodyPr wrap="none" rtlCol="0">
            <a:spAutoFit/>
          </a:bodyPr>
          <a:lstStyle/>
          <a:p>
            <a:r>
              <a:rPr lang="en-US" sz="1600" dirty="0"/>
              <a:t>~100km cells</a:t>
            </a:r>
          </a:p>
        </p:txBody>
      </p:sp>
      <p:sp>
        <p:nvSpPr>
          <p:cNvPr id="5" name="TextBox 4">
            <a:extLst>
              <a:ext uri="{FF2B5EF4-FFF2-40B4-BE49-F238E27FC236}">
                <a16:creationId xmlns:a16="http://schemas.microsoft.com/office/drawing/2014/main" id="{B5CBD821-1C1A-622A-E1AA-4E1920AB4E0F}"/>
              </a:ext>
            </a:extLst>
          </p:cNvPr>
          <p:cNvSpPr txBox="1"/>
          <p:nvPr/>
        </p:nvSpPr>
        <p:spPr>
          <a:xfrm>
            <a:off x="5962185" y="312234"/>
            <a:ext cx="1160895" cy="338554"/>
          </a:xfrm>
          <a:prstGeom prst="rect">
            <a:avLst/>
          </a:prstGeom>
          <a:noFill/>
        </p:spPr>
        <p:txBody>
          <a:bodyPr wrap="none" rtlCol="0">
            <a:spAutoFit/>
          </a:bodyPr>
          <a:lstStyle/>
          <a:p>
            <a:r>
              <a:rPr lang="en-US" sz="1600" dirty="0"/>
              <a:t>~10km cells</a:t>
            </a:r>
          </a:p>
        </p:txBody>
      </p:sp>
    </p:spTree>
    <p:extLst>
      <p:ext uri="{BB962C8B-B14F-4D97-AF65-F5344CB8AC3E}">
        <p14:creationId xmlns:p14="http://schemas.microsoft.com/office/powerpoint/2010/main" val="3805657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9766"/>
            <a:ext cx="8229600" cy="732730"/>
          </a:xfrm>
        </p:spPr>
        <p:txBody>
          <a:bodyPr>
            <a:noAutofit/>
          </a:bodyPr>
          <a:lstStyle/>
          <a:p>
            <a:r>
              <a:rPr lang="en-US" sz="3200" dirty="0"/>
              <a:t>Ocean resolution: 2 cases</a:t>
            </a:r>
            <a:br>
              <a:rPr lang="en-US" sz="3200" dirty="0"/>
            </a:br>
            <a:r>
              <a:rPr lang="en-US" sz="3200" dirty="0"/>
              <a:t>resolving eddies (the ocean’ storms)</a:t>
            </a:r>
          </a:p>
        </p:txBody>
      </p:sp>
      <p:pic>
        <p:nvPicPr>
          <p:cNvPr id="4" name="Content Placeholder 3" descr="Bader_2008_fig6_1.png"/>
          <p:cNvPicPr>
            <a:picLocks noGrp="1" noChangeAspect="1"/>
          </p:cNvPicPr>
          <p:nvPr>
            <p:ph idx="1"/>
          </p:nvPr>
        </p:nvPicPr>
        <p:blipFill>
          <a:blip r:embed="rId3">
            <a:extLst>
              <a:ext uri="{28A0092B-C50C-407E-A947-70E740481C1C}">
                <a14:useLocalDpi xmlns:a14="http://schemas.microsoft.com/office/drawing/2010/main" val="0"/>
              </a:ext>
            </a:extLst>
          </a:blip>
          <a:srcRect t="7264" b="7264"/>
          <a:stretch>
            <a:fillRect/>
          </a:stretch>
        </p:blipFill>
        <p:spPr>
          <a:xfrm>
            <a:off x="457200" y="1417638"/>
            <a:ext cx="8229600" cy="4525963"/>
          </a:xfrm>
        </p:spPr>
      </p:pic>
      <p:sp>
        <p:nvSpPr>
          <p:cNvPr id="6" name="TextBox 5"/>
          <p:cNvSpPr txBox="1"/>
          <p:nvPr/>
        </p:nvSpPr>
        <p:spPr>
          <a:xfrm>
            <a:off x="112667" y="6115921"/>
            <a:ext cx="8574133" cy="938719"/>
          </a:xfrm>
          <a:prstGeom prst="rect">
            <a:avLst/>
          </a:prstGeom>
          <a:noFill/>
        </p:spPr>
        <p:txBody>
          <a:bodyPr wrap="square" rtlCol="0">
            <a:spAutoFit/>
          </a:bodyPr>
          <a:lstStyle/>
          <a:p>
            <a:r>
              <a:rPr lang="en-US" sz="1100" b="1" dirty="0"/>
              <a:t>Figure 6.1. Surface-Current Speed in Two Simulations of the Southern Ocean in Low- and High-Resolution Ocean Models.</a:t>
            </a:r>
          </a:p>
          <a:p>
            <a:r>
              <a:rPr lang="en-US" sz="1100" dirty="0"/>
              <a:t>[From Fig. 6 in R. </a:t>
            </a:r>
            <a:r>
              <a:rPr lang="en-US" sz="1100" dirty="0" err="1"/>
              <a:t>Hallberg</a:t>
            </a:r>
            <a:r>
              <a:rPr lang="en-US" sz="1100" dirty="0"/>
              <a:t> and A. </a:t>
            </a:r>
            <a:r>
              <a:rPr lang="en-US" sz="1100" dirty="0" err="1"/>
              <a:t>Gnanadesikam</a:t>
            </a:r>
            <a:r>
              <a:rPr lang="en-US" sz="1100" dirty="0"/>
              <a:t> 2006:The role of eddies in determining the structure and response of the wind-driven Southern Hemisphere overturning: Results from the modeling eddies in the Southern Ocean (MESO) project. </a:t>
            </a:r>
            <a:r>
              <a:rPr lang="en-US" sz="1100" i="1" dirty="0"/>
              <a:t>J. Physical Oceanography</a:t>
            </a:r>
            <a:r>
              <a:rPr lang="en-US" sz="1100" dirty="0"/>
              <a:t>, </a:t>
            </a:r>
            <a:r>
              <a:rPr lang="en-US" sz="1100" b="1" dirty="0"/>
              <a:t>36</a:t>
            </a:r>
            <a:r>
              <a:rPr lang="en-US" sz="1100" dirty="0"/>
              <a:t>, 2232–2252. Reproduced by permission of the American Meteorological Society (AMS).]</a:t>
            </a:r>
          </a:p>
          <a:p>
            <a:endParaRPr lang="en-US" sz="1100" dirty="0"/>
          </a:p>
        </p:txBody>
      </p:sp>
    </p:spTree>
    <p:extLst>
      <p:ext uri="{BB962C8B-B14F-4D97-AF65-F5344CB8AC3E}">
        <p14:creationId xmlns:p14="http://schemas.microsoft.com/office/powerpoint/2010/main" val="1300091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8782" y="-35042"/>
            <a:ext cx="8865218" cy="1143000"/>
          </a:xfrm>
        </p:spPr>
        <p:txBody>
          <a:bodyPr>
            <a:normAutofit fontScale="90000"/>
          </a:bodyPr>
          <a:lstStyle/>
          <a:p>
            <a:r>
              <a:rPr lang="en-US" sz="3600" dirty="0"/>
              <a:t>Atmospheric resolution: 3 cases</a:t>
            </a:r>
            <a:br>
              <a:rPr lang="en-US" sz="3600" dirty="0"/>
            </a:br>
            <a:r>
              <a:rPr lang="en-US" sz="2700" dirty="0"/>
              <a:t>What are implications for interpretation, decision/policy making?</a:t>
            </a:r>
            <a:endParaRPr lang="en-US" sz="3600" dirty="0"/>
          </a:p>
        </p:txBody>
      </p:sp>
      <p:pic>
        <p:nvPicPr>
          <p:cNvPr id="4" name="Content Placeholder 3" descr="nap_p_32.png"/>
          <p:cNvPicPr>
            <a:picLocks noGrp="1" noChangeAspect="1"/>
          </p:cNvPicPr>
          <p:nvPr>
            <p:ph idx="1"/>
          </p:nvPr>
        </p:nvPicPr>
        <p:blipFill rotWithShape="1">
          <a:blip r:embed="rId3">
            <a:extLst>
              <a:ext uri="{28A0092B-C50C-407E-A947-70E740481C1C}">
                <a14:useLocalDpi xmlns:a14="http://schemas.microsoft.com/office/drawing/2010/main" val="0"/>
              </a:ext>
            </a:extLst>
          </a:blip>
          <a:srcRect t="-985" b="31"/>
          <a:stretch/>
        </p:blipFill>
        <p:spPr>
          <a:xfrm>
            <a:off x="1341769" y="962210"/>
            <a:ext cx="6450077" cy="5885433"/>
          </a:xfrm>
        </p:spPr>
      </p:pic>
      <p:sp>
        <p:nvSpPr>
          <p:cNvPr id="3" name="TextBox 2">
            <a:extLst>
              <a:ext uri="{FF2B5EF4-FFF2-40B4-BE49-F238E27FC236}">
                <a16:creationId xmlns:a16="http://schemas.microsoft.com/office/drawing/2014/main" id="{D76B4717-E9DE-528A-8A50-83250A9953CB}"/>
              </a:ext>
            </a:extLst>
          </p:cNvPr>
          <p:cNvSpPr txBox="1"/>
          <p:nvPr/>
        </p:nvSpPr>
        <p:spPr>
          <a:xfrm rot="1814519">
            <a:off x="2620537" y="2351415"/>
            <a:ext cx="1077474" cy="369332"/>
          </a:xfrm>
          <a:prstGeom prst="rect">
            <a:avLst/>
          </a:prstGeom>
          <a:noFill/>
        </p:spPr>
        <p:txBody>
          <a:bodyPr wrap="none" rtlCol="0">
            <a:spAutoFit/>
          </a:bodyPr>
          <a:lstStyle/>
          <a:p>
            <a:r>
              <a:rPr lang="en-US" dirty="0"/>
              <a:t>California</a:t>
            </a:r>
          </a:p>
        </p:txBody>
      </p:sp>
      <p:sp>
        <p:nvSpPr>
          <p:cNvPr id="5" name="TextBox 4">
            <a:extLst>
              <a:ext uri="{FF2B5EF4-FFF2-40B4-BE49-F238E27FC236}">
                <a16:creationId xmlns:a16="http://schemas.microsoft.com/office/drawing/2014/main" id="{57EC47A7-648D-189B-975D-D9E039199AE7}"/>
              </a:ext>
            </a:extLst>
          </p:cNvPr>
          <p:cNvSpPr txBox="1"/>
          <p:nvPr/>
        </p:nvSpPr>
        <p:spPr>
          <a:xfrm rot="1814519">
            <a:off x="5354757" y="2258488"/>
            <a:ext cx="1077474" cy="369332"/>
          </a:xfrm>
          <a:prstGeom prst="rect">
            <a:avLst/>
          </a:prstGeom>
          <a:noFill/>
        </p:spPr>
        <p:txBody>
          <a:bodyPr wrap="none" rtlCol="0">
            <a:spAutoFit/>
          </a:bodyPr>
          <a:lstStyle/>
          <a:p>
            <a:r>
              <a:rPr lang="en-US" dirty="0"/>
              <a:t>California</a:t>
            </a:r>
          </a:p>
        </p:txBody>
      </p:sp>
      <p:sp>
        <p:nvSpPr>
          <p:cNvPr id="6" name="TextBox 5">
            <a:extLst>
              <a:ext uri="{FF2B5EF4-FFF2-40B4-BE49-F238E27FC236}">
                <a16:creationId xmlns:a16="http://schemas.microsoft.com/office/drawing/2014/main" id="{28CCC58E-3F70-E26F-D96A-BE0B27416A54}"/>
              </a:ext>
            </a:extLst>
          </p:cNvPr>
          <p:cNvSpPr txBox="1"/>
          <p:nvPr/>
        </p:nvSpPr>
        <p:spPr>
          <a:xfrm rot="1814519">
            <a:off x="2620538" y="4701635"/>
            <a:ext cx="1077474" cy="369332"/>
          </a:xfrm>
          <a:prstGeom prst="rect">
            <a:avLst/>
          </a:prstGeom>
          <a:noFill/>
        </p:spPr>
        <p:txBody>
          <a:bodyPr wrap="none" rtlCol="0">
            <a:spAutoFit/>
          </a:bodyPr>
          <a:lstStyle/>
          <a:p>
            <a:r>
              <a:rPr lang="en-US" dirty="0"/>
              <a:t>California</a:t>
            </a:r>
          </a:p>
        </p:txBody>
      </p:sp>
      <p:sp>
        <p:nvSpPr>
          <p:cNvPr id="7" name="TextBox 6">
            <a:extLst>
              <a:ext uri="{FF2B5EF4-FFF2-40B4-BE49-F238E27FC236}">
                <a16:creationId xmlns:a16="http://schemas.microsoft.com/office/drawing/2014/main" id="{AF035363-A1EC-5B29-4F9A-B4BAA7FB5295}"/>
              </a:ext>
            </a:extLst>
          </p:cNvPr>
          <p:cNvSpPr txBox="1"/>
          <p:nvPr/>
        </p:nvSpPr>
        <p:spPr>
          <a:xfrm rot="1814519">
            <a:off x="5354758" y="4608708"/>
            <a:ext cx="1077474" cy="369332"/>
          </a:xfrm>
          <a:prstGeom prst="rect">
            <a:avLst/>
          </a:prstGeom>
          <a:noFill/>
        </p:spPr>
        <p:txBody>
          <a:bodyPr wrap="none" rtlCol="0">
            <a:spAutoFit/>
          </a:bodyPr>
          <a:lstStyle/>
          <a:p>
            <a:r>
              <a:rPr lang="en-US" dirty="0"/>
              <a:t>California</a:t>
            </a:r>
          </a:p>
        </p:txBody>
      </p:sp>
    </p:spTree>
    <p:extLst>
      <p:ext uri="{BB962C8B-B14F-4D97-AF65-F5344CB8AC3E}">
        <p14:creationId xmlns:p14="http://schemas.microsoft.com/office/powerpoint/2010/main" val="32334868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200" dirty="0"/>
              <a:t>The atmosphere matters </a:t>
            </a:r>
            <a:r>
              <a:rPr lang="mr-IN" sz="3200" dirty="0"/>
              <a:t>…</a:t>
            </a:r>
            <a:r>
              <a:rPr lang="en-US" sz="3200" dirty="0"/>
              <a:t> </a:t>
            </a:r>
            <a:r>
              <a:rPr lang="en-US" sz="3200" b="1" u="sng" dirty="0">
                <a:solidFill>
                  <a:srgbClr val="FF0000"/>
                </a:solidFill>
              </a:rPr>
              <a:t>a lot</a:t>
            </a:r>
            <a:r>
              <a:rPr lang="en-US" sz="3200" dirty="0"/>
              <a:t>!</a:t>
            </a:r>
            <a:br>
              <a:rPr lang="en-US" sz="3200" dirty="0"/>
            </a:br>
            <a:r>
              <a:rPr lang="en-US" sz="3200" dirty="0" err="1"/>
              <a:t>Radiative</a:t>
            </a:r>
            <a:r>
              <a:rPr lang="en-US" sz="3200" dirty="0"/>
              <a:t>-convective equilibrium</a:t>
            </a:r>
          </a:p>
        </p:txBody>
      </p:sp>
      <p:pic>
        <p:nvPicPr>
          <p:cNvPr id="4" name="Content Placeholder 3" descr="Screen Shot 2016-11-09 at 18.30.13.png"/>
          <p:cNvPicPr>
            <a:picLocks noGrp="1" noChangeAspect="1"/>
          </p:cNvPicPr>
          <p:nvPr>
            <p:ph idx="1"/>
          </p:nvPr>
        </p:nvPicPr>
        <p:blipFill rotWithShape="1">
          <a:blip r:embed="rId2">
            <a:extLst>
              <a:ext uri="{28A0092B-C50C-407E-A947-70E740481C1C}">
                <a14:useLocalDpi xmlns:a14="http://schemas.microsoft.com/office/drawing/2010/main" val="0"/>
              </a:ext>
            </a:extLst>
          </a:blip>
          <a:srcRect t="-622" b="18077"/>
          <a:stretch/>
        </p:blipFill>
        <p:spPr>
          <a:xfrm>
            <a:off x="457200" y="1006475"/>
            <a:ext cx="8229600" cy="5851525"/>
          </a:xfrm>
        </p:spPr>
      </p:pic>
    </p:spTree>
    <p:extLst>
      <p:ext uri="{BB962C8B-B14F-4D97-AF65-F5344CB8AC3E}">
        <p14:creationId xmlns:p14="http://schemas.microsoft.com/office/powerpoint/2010/main" val="11267084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39073</TotalTime>
  <Words>2367</Words>
  <Application>Microsoft Macintosh PowerPoint</Application>
  <PresentationFormat>On-screen Show (4:3)</PresentationFormat>
  <Paragraphs>172</Paragraphs>
  <Slides>21</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Symbol</vt:lpstr>
      <vt:lpstr>Office Theme</vt:lpstr>
      <vt:lpstr>Are climate models any good or useful at all?</vt:lpstr>
      <vt:lpstr>Common misconceptions about modeling</vt:lpstr>
      <vt:lpstr>Some better propositions</vt:lpstr>
      <vt:lpstr>PowerPoint Presentation</vt:lpstr>
      <vt:lpstr>Benefits of improving resolution?</vt:lpstr>
      <vt:lpstr>PowerPoint Presentation</vt:lpstr>
      <vt:lpstr>Ocean resolution: 2 cases resolving eddies (the ocean’ storms)</vt:lpstr>
      <vt:lpstr>Atmospheric resolution: 3 cases What are implications for interpretation, decision/policy making?</vt:lpstr>
      <vt:lpstr>The atmosphere matters … a lot! Radiative-convective equilibrium</vt:lpstr>
      <vt:lpstr>The hydrologic cycle challenge and  Relative humidity (h)</vt:lpstr>
      <vt:lpstr>The “clouds” challenge</vt:lpstr>
      <vt:lpstr>Comparing models with data</vt:lpstr>
      <vt:lpstr>The role of observations in modeling</vt:lpstr>
      <vt:lpstr>Models vs observations</vt:lpstr>
      <vt:lpstr>Are models ever “right”?</vt:lpstr>
      <vt:lpstr>Which is the best “Metric” - a judgment call?</vt:lpstr>
      <vt:lpstr>Internal variability vs “forced” response? Ensemble simulations</vt:lpstr>
      <vt:lpstr>PowerPoint Presentation</vt:lpstr>
      <vt:lpstr>PowerPoint Presentation</vt:lpstr>
      <vt:lpstr>PowerPoint Presentation</vt:lpstr>
      <vt:lpstr>Take home messages</vt:lpstr>
    </vt:vector>
  </TitlesOfParts>
  <Company>University of Oxford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evolution of climate models</dc:title>
  <dc:creator>Yves Plancherel</dc:creator>
  <cp:lastModifiedBy>Plancherel, Yves</cp:lastModifiedBy>
  <cp:revision>410</cp:revision>
  <cp:lastPrinted>2016-11-10T09:43:47Z</cp:lastPrinted>
  <dcterms:created xsi:type="dcterms:W3CDTF">2016-10-20T16:30:10Z</dcterms:created>
  <dcterms:modified xsi:type="dcterms:W3CDTF">2023-01-08T19:18:31Z</dcterms:modified>
</cp:coreProperties>
</file>

<file path=docProps/thumbnail.jpeg>
</file>